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1" r:id="rId4"/>
    <p:sldId id="263" r:id="rId5"/>
    <p:sldId id="264" r:id="rId6"/>
    <p:sldId id="265" r:id="rId7"/>
    <p:sldId id="266" r:id="rId8"/>
    <p:sldId id="270" r:id="rId9"/>
    <p:sldId id="267" r:id="rId10"/>
    <p:sldId id="271" r:id="rId11"/>
    <p:sldId id="272" r:id="rId12"/>
    <p:sldId id="273" r:id="rId13"/>
    <p:sldId id="274" r:id="rId14"/>
    <p:sldId id="275" r:id="rId15"/>
    <p:sldId id="276" r:id="rId16"/>
    <p:sldId id="277" r:id="rId17"/>
    <p:sldId id="278" r:id="rId18"/>
    <p:sldId id="279" r:id="rId19"/>
    <p:sldId id="281" r:id="rId20"/>
    <p:sldId id="280" r:id="rId21"/>
    <p:sldId id="283" r:id="rId22"/>
    <p:sldId id="282" r:id="rId23"/>
    <p:sldId id="284" r:id="rId24"/>
    <p:sldId id="285" r:id="rId25"/>
    <p:sldId id="258"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2" autoAdjust="0"/>
    <p:restoredTop sz="94660"/>
  </p:normalViewPr>
  <p:slideViewPr>
    <p:cSldViewPr snapToGrid="0">
      <p:cViewPr varScale="1">
        <p:scale>
          <a:sx n="73" d="100"/>
          <a:sy n="73" d="100"/>
        </p:scale>
        <p:origin x="364"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63A1C593-65D0-4073-BCC9-577B9352EA97}"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0012493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6825600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4352867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3A1C593-65D0-4073-BCC9-577B9352EA97}"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402064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3A1C593-65D0-4073-BCC9-577B9352EA97}" type="datetimeFigureOut">
              <a:rPr lang="en-US" smtClean="0"/>
              <a:t>3/27/2019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1965547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63A1C593-65D0-4073-BCC9-577B9352EA97}" type="datetimeFigureOut">
              <a:rPr lang="en-US" smtClean="0"/>
              <a:t>3/27/2019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3751496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3A1C593-65D0-4073-BCC9-577B9352EA97}" type="datetimeFigureOut">
              <a:rPr lang="en-US" smtClean="0"/>
              <a:t>3/27/2019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41294359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3A1C593-65D0-4073-BCC9-577B9352EA97}" type="datetimeFigureOut">
              <a:rPr lang="en-US" smtClean="0"/>
              <a:t>3/27/2019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5580844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3A1C593-65D0-4073-BCC9-577B9352EA97}" type="datetimeFigureOut">
              <a:rPr lang="en-US" smtClean="0"/>
              <a:t>3/27/2019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2454063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3/27/2019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3300537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63A1C593-65D0-4073-BCC9-577B9352EA97}" type="datetimeFigureOut">
              <a:rPr lang="en-US" smtClean="0"/>
              <a:t>3/27/2019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B618960-8005-486C-9A75-10CB2AAC16F9}" type="slidenum">
              <a:rPr lang="en-US" smtClean="0"/>
              <a:t>‹#›</a:t>
            </a:fld>
            <a:endParaRPr lang="en-US"/>
          </a:p>
        </p:txBody>
      </p:sp>
    </p:spTree>
    <p:extLst>
      <p:ext uri="{BB962C8B-B14F-4D97-AF65-F5344CB8AC3E}">
        <p14:creationId xmlns:p14="http://schemas.microsoft.com/office/powerpoint/2010/main" val="5858763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A1C593-65D0-4073-BCC9-577B9352EA97}" type="datetimeFigureOut">
              <a:rPr lang="en-US" smtClean="0"/>
              <a:t>3/27/2019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B618960-8005-486C-9A75-10CB2AAC16F9}" type="slidenum">
              <a:rPr lang="en-US" smtClean="0"/>
              <a:t>‹#›</a:t>
            </a:fld>
            <a:endParaRPr lang="en-US"/>
          </a:p>
        </p:txBody>
      </p:sp>
    </p:spTree>
    <p:extLst>
      <p:ext uri="{BB962C8B-B14F-4D97-AF65-F5344CB8AC3E}">
        <p14:creationId xmlns:p14="http://schemas.microsoft.com/office/powerpoint/2010/main" val="3597300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zh-CN" altLang="en-US" dirty="0"/>
              <a:t>演化策略</a:t>
            </a:r>
            <a:endParaRPr lang="en-US" dirty="0"/>
          </a:p>
        </p:txBody>
      </p:sp>
      <p:sp>
        <p:nvSpPr>
          <p:cNvPr id="3" name="Subtitle 2"/>
          <p:cNvSpPr>
            <a:spLocks noGrp="1"/>
          </p:cNvSpPr>
          <p:nvPr>
            <p:ph type="subTitle" idx="1"/>
          </p:nvPr>
        </p:nvSpPr>
        <p:spPr>
          <a:xfrm>
            <a:off x="1524000" y="3602038"/>
            <a:ext cx="9144000" cy="1655762"/>
          </a:xfrm>
        </p:spPr>
        <p:txBody>
          <a:bodyPr/>
          <a:lstStyle/>
          <a:p>
            <a:pPr algn="r"/>
            <a:r>
              <a:rPr lang="zh-CN" altLang="en-US" dirty="0"/>
              <a:t>卢涛  </a:t>
            </a:r>
            <a:r>
              <a:rPr lang="en-US" altLang="zh-CN" dirty="0"/>
              <a:t>21821236</a:t>
            </a:r>
            <a:endParaRPr lang="en-US" dirty="0"/>
          </a:p>
        </p:txBody>
      </p:sp>
    </p:spTree>
    <p:extLst>
      <p:ext uri="{BB962C8B-B14F-4D97-AF65-F5344CB8AC3E}">
        <p14:creationId xmlns:p14="http://schemas.microsoft.com/office/powerpoint/2010/main" val="30720133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0FD8-F568-441A-AD9A-9CDDC301CB8B}"/>
              </a:ext>
            </a:extLst>
          </p:cNvPr>
          <p:cNvSpPr>
            <a:spLocks noGrp="1"/>
          </p:cNvSpPr>
          <p:nvPr>
            <p:ph type="title"/>
          </p:nvPr>
        </p:nvSpPr>
        <p:spPr/>
        <p:txBody>
          <a:bodyPr/>
          <a:lstStyle/>
          <a:p>
            <a:r>
              <a:rPr lang="en-US" altLang="zh-CN" b="1" dirty="0"/>
              <a:t>CMA-ES </a:t>
            </a:r>
            <a:r>
              <a:rPr lang="zh-CN" altLang="en-US" b="1" dirty="0"/>
              <a:t>算法步骤</a:t>
            </a:r>
            <a:endParaRPr lang="zh-CN" altLang="en-US" dirty="0"/>
          </a:p>
        </p:txBody>
      </p:sp>
      <p:sp>
        <p:nvSpPr>
          <p:cNvPr id="10" name="内容占位符 9">
            <a:extLst>
              <a:ext uri="{FF2B5EF4-FFF2-40B4-BE49-F238E27FC236}">
                <a16:creationId xmlns:a16="http://schemas.microsoft.com/office/drawing/2014/main" id="{8FCE2D86-1DA8-4AAC-A49B-EAAEB3A728EF}"/>
              </a:ext>
            </a:extLst>
          </p:cNvPr>
          <p:cNvSpPr>
            <a:spLocks noGrp="1"/>
          </p:cNvSpPr>
          <p:nvPr>
            <p:ph idx="1"/>
          </p:nvPr>
        </p:nvSpPr>
        <p:spPr/>
        <p:txBody>
          <a:bodyPr/>
          <a:lstStyle/>
          <a:p>
            <a:r>
              <a:rPr lang="zh-CN" altLang="en-US" b="1" dirty="0"/>
              <a:t>计算目标函数值</a:t>
            </a:r>
            <a:endParaRPr lang="zh-CN" altLang="en-US" dirty="0"/>
          </a:p>
        </p:txBody>
      </p:sp>
      <p:pic>
        <p:nvPicPr>
          <p:cNvPr id="4" name="图片 3">
            <a:extLst>
              <a:ext uri="{FF2B5EF4-FFF2-40B4-BE49-F238E27FC236}">
                <a16:creationId xmlns:a16="http://schemas.microsoft.com/office/drawing/2014/main" id="{47877BFA-DFB1-4E48-A452-62B0C4348192}"/>
              </a:ext>
            </a:extLst>
          </p:cNvPr>
          <p:cNvPicPr>
            <a:picLocks noChangeAspect="1"/>
          </p:cNvPicPr>
          <p:nvPr/>
        </p:nvPicPr>
        <p:blipFill>
          <a:blip r:embed="rId2"/>
          <a:stretch>
            <a:fillRect/>
          </a:stretch>
        </p:blipFill>
        <p:spPr>
          <a:xfrm>
            <a:off x="795337" y="2462213"/>
            <a:ext cx="10601325" cy="3714750"/>
          </a:xfrm>
          <a:prstGeom prst="rect">
            <a:avLst/>
          </a:prstGeom>
        </p:spPr>
      </p:pic>
    </p:spTree>
    <p:extLst>
      <p:ext uri="{BB962C8B-B14F-4D97-AF65-F5344CB8AC3E}">
        <p14:creationId xmlns:p14="http://schemas.microsoft.com/office/powerpoint/2010/main" val="28635036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0FD8-F568-441A-AD9A-9CDDC301CB8B}"/>
              </a:ext>
            </a:extLst>
          </p:cNvPr>
          <p:cNvSpPr>
            <a:spLocks noGrp="1"/>
          </p:cNvSpPr>
          <p:nvPr>
            <p:ph type="title"/>
          </p:nvPr>
        </p:nvSpPr>
        <p:spPr/>
        <p:txBody>
          <a:bodyPr/>
          <a:lstStyle/>
          <a:p>
            <a:r>
              <a:rPr lang="en-US" altLang="zh-CN" b="1" dirty="0"/>
              <a:t>CMA-ES </a:t>
            </a:r>
            <a:r>
              <a:rPr lang="zh-CN" altLang="en-US" b="1" dirty="0"/>
              <a:t>算法步骤</a:t>
            </a:r>
            <a:endParaRPr lang="zh-CN" altLang="en-US" dirty="0"/>
          </a:p>
        </p:txBody>
      </p:sp>
      <p:sp>
        <p:nvSpPr>
          <p:cNvPr id="10" name="内容占位符 9">
            <a:extLst>
              <a:ext uri="{FF2B5EF4-FFF2-40B4-BE49-F238E27FC236}">
                <a16:creationId xmlns:a16="http://schemas.microsoft.com/office/drawing/2014/main" id="{8FCE2D86-1DA8-4AAC-A49B-EAAEB3A728EF}"/>
              </a:ext>
            </a:extLst>
          </p:cNvPr>
          <p:cNvSpPr>
            <a:spLocks noGrp="1"/>
          </p:cNvSpPr>
          <p:nvPr>
            <p:ph idx="1"/>
          </p:nvPr>
        </p:nvSpPr>
        <p:spPr/>
        <p:txBody>
          <a:bodyPr/>
          <a:lstStyle/>
          <a:p>
            <a:r>
              <a:rPr lang="zh-CN" altLang="en-US" b="1" dirty="0"/>
              <a:t>分布参数更新</a:t>
            </a:r>
            <a:endParaRPr lang="en-US" altLang="zh-CN" b="1" dirty="0"/>
          </a:p>
          <a:p>
            <a:pPr lvl="1"/>
            <a:r>
              <a:rPr lang="zh-CN" altLang="en-US" b="1" dirty="0"/>
              <a:t>均值</a:t>
            </a:r>
            <a:endParaRPr lang="zh-CN" altLang="en-US" dirty="0"/>
          </a:p>
        </p:txBody>
      </p:sp>
      <p:pic>
        <p:nvPicPr>
          <p:cNvPr id="3" name="图片 2">
            <a:extLst>
              <a:ext uri="{FF2B5EF4-FFF2-40B4-BE49-F238E27FC236}">
                <a16:creationId xmlns:a16="http://schemas.microsoft.com/office/drawing/2014/main" id="{08825FC8-0AB0-4264-B2DC-5827F448CFCA}"/>
              </a:ext>
            </a:extLst>
          </p:cNvPr>
          <p:cNvPicPr>
            <a:picLocks noChangeAspect="1"/>
          </p:cNvPicPr>
          <p:nvPr/>
        </p:nvPicPr>
        <p:blipFill>
          <a:blip r:embed="rId2"/>
          <a:stretch>
            <a:fillRect/>
          </a:stretch>
        </p:blipFill>
        <p:spPr>
          <a:xfrm>
            <a:off x="1337445" y="2860062"/>
            <a:ext cx="10144125" cy="2752725"/>
          </a:xfrm>
          <a:prstGeom prst="rect">
            <a:avLst/>
          </a:prstGeom>
        </p:spPr>
      </p:pic>
    </p:spTree>
    <p:extLst>
      <p:ext uri="{BB962C8B-B14F-4D97-AF65-F5344CB8AC3E}">
        <p14:creationId xmlns:p14="http://schemas.microsoft.com/office/powerpoint/2010/main" val="2016562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0FD8-F568-441A-AD9A-9CDDC301CB8B}"/>
              </a:ext>
            </a:extLst>
          </p:cNvPr>
          <p:cNvSpPr>
            <a:spLocks noGrp="1"/>
          </p:cNvSpPr>
          <p:nvPr>
            <p:ph type="title"/>
          </p:nvPr>
        </p:nvSpPr>
        <p:spPr/>
        <p:txBody>
          <a:bodyPr/>
          <a:lstStyle/>
          <a:p>
            <a:r>
              <a:rPr lang="en-US" altLang="zh-CN" b="1" dirty="0"/>
              <a:t>CMA-ES </a:t>
            </a:r>
            <a:r>
              <a:rPr lang="zh-CN" altLang="en-US" b="1" dirty="0"/>
              <a:t>算法步骤</a:t>
            </a:r>
            <a:endParaRPr lang="zh-CN" altLang="en-US" dirty="0"/>
          </a:p>
        </p:txBody>
      </p:sp>
      <p:sp>
        <p:nvSpPr>
          <p:cNvPr id="10" name="内容占位符 9">
            <a:extLst>
              <a:ext uri="{FF2B5EF4-FFF2-40B4-BE49-F238E27FC236}">
                <a16:creationId xmlns:a16="http://schemas.microsoft.com/office/drawing/2014/main" id="{8FCE2D86-1DA8-4AAC-A49B-EAAEB3A728EF}"/>
              </a:ext>
            </a:extLst>
          </p:cNvPr>
          <p:cNvSpPr>
            <a:spLocks noGrp="1"/>
          </p:cNvSpPr>
          <p:nvPr>
            <p:ph idx="1"/>
          </p:nvPr>
        </p:nvSpPr>
        <p:spPr/>
        <p:txBody>
          <a:bodyPr/>
          <a:lstStyle/>
          <a:p>
            <a:r>
              <a:rPr lang="zh-CN" altLang="en-US" b="1" dirty="0"/>
              <a:t>分布参数更新</a:t>
            </a:r>
            <a:endParaRPr lang="en-US" altLang="zh-CN" b="1" dirty="0"/>
          </a:p>
          <a:p>
            <a:pPr lvl="1"/>
            <a:r>
              <a:rPr lang="zh-CN" altLang="en-US" b="1" dirty="0"/>
              <a:t>搜索路径</a:t>
            </a:r>
            <a:endParaRPr lang="zh-CN" altLang="en-US" dirty="0"/>
          </a:p>
        </p:txBody>
      </p:sp>
      <p:pic>
        <p:nvPicPr>
          <p:cNvPr id="4" name="图片 3">
            <a:extLst>
              <a:ext uri="{FF2B5EF4-FFF2-40B4-BE49-F238E27FC236}">
                <a16:creationId xmlns:a16="http://schemas.microsoft.com/office/drawing/2014/main" id="{6CED1D43-290D-4C16-8C82-C5AFFE15BB59}"/>
              </a:ext>
            </a:extLst>
          </p:cNvPr>
          <p:cNvPicPr>
            <a:picLocks noChangeAspect="1"/>
          </p:cNvPicPr>
          <p:nvPr/>
        </p:nvPicPr>
        <p:blipFill>
          <a:blip r:embed="rId2"/>
          <a:stretch>
            <a:fillRect/>
          </a:stretch>
        </p:blipFill>
        <p:spPr>
          <a:xfrm>
            <a:off x="-323171" y="2611075"/>
            <a:ext cx="9877425" cy="1304925"/>
          </a:xfrm>
          <a:prstGeom prst="rect">
            <a:avLst/>
          </a:prstGeom>
        </p:spPr>
      </p:pic>
      <p:sp>
        <p:nvSpPr>
          <p:cNvPr id="7" name="矩形 6">
            <a:extLst>
              <a:ext uri="{FF2B5EF4-FFF2-40B4-BE49-F238E27FC236}">
                <a16:creationId xmlns:a16="http://schemas.microsoft.com/office/drawing/2014/main" id="{70B37F8E-8E8A-4666-9E42-BB4BA251F796}"/>
              </a:ext>
            </a:extLst>
          </p:cNvPr>
          <p:cNvSpPr/>
          <p:nvPr/>
        </p:nvSpPr>
        <p:spPr>
          <a:xfrm>
            <a:off x="1368302" y="4232946"/>
            <a:ext cx="8388346" cy="1569660"/>
          </a:xfrm>
          <a:prstGeom prst="rect">
            <a:avLst/>
          </a:prstGeom>
        </p:spPr>
        <p:txBody>
          <a:bodyPr wrap="square">
            <a:spAutoFit/>
          </a:bodyPr>
          <a:lstStyle/>
          <a:p>
            <a:r>
              <a:rPr lang="zh-CN" altLang="en-US" sz="2400" b="1" dirty="0"/>
              <a:t>它描述了分布均值的移动，并且将每次迭代中移动方向做加权平均，使得这些方向中相反的方向分量相互抵消，相同的分量则进行叠加。这类似于神经网络优化中常用的</a:t>
            </a:r>
            <a:r>
              <a:rPr lang="en-US" altLang="zh-CN" sz="2400" b="1" dirty="0"/>
              <a:t>Momentum</a:t>
            </a:r>
            <a:r>
              <a:rPr lang="zh-CN" altLang="en-US" sz="2400" b="1" dirty="0"/>
              <a:t>，加快收敛速度</a:t>
            </a:r>
          </a:p>
        </p:txBody>
      </p:sp>
    </p:spTree>
    <p:extLst>
      <p:ext uri="{BB962C8B-B14F-4D97-AF65-F5344CB8AC3E}">
        <p14:creationId xmlns:p14="http://schemas.microsoft.com/office/powerpoint/2010/main" val="9284180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0FD8-F568-441A-AD9A-9CDDC301CB8B}"/>
              </a:ext>
            </a:extLst>
          </p:cNvPr>
          <p:cNvSpPr>
            <a:spLocks noGrp="1"/>
          </p:cNvSpPr>
          <p:nvPr>
            <p:ph type="title"/>
          </p:nvPr>
        </p:nvSpPr>
        <p:spPr/>
        <p:txBody>
          <a:bodyPr/>
          <a:lstStyle/>
          <a:p>
            <a:r>
              <a:rPr lang="en-US" altLang="zh-CN" b="1" dirty="0"/>
              <a:t>CMA-ES </a:t>
            </a:r>
            <a:r>
              <a:rPr lang="zh-CN" altLang="en-US" b="1" dirty="0"/>
              <a:t>算法步骤</a:t>
            </a:r>
            <a:endParaRPr lang="zh-CN" altLang="en-US" dirty="0"/>
          </a:p>
        </p:txBody>
      </p:sp>
      <p:sp>
        <p:nvSpPr>
          <p:cNvPr id="10" name="内容占位符 9">
            <a:extLst>
              <a:ext uri="{FF2B5EF4-FFF2-40B4-BE49-F238E27FC236}">
                <a16:creationId xmlns:a16="http://schemas.microsoft.com/office/drawing/2014/main" id="{8FCE2D86-1DA8-4AAC-A49B-EAAEB3A728EF}"/>
              </a:ext>
            </a:extLst>
          </p:cNvPr>
          <p:cNvSpPr>
            <a:spLocks noGrp="1"/>
          </p:cNvSpPr>
          <p:nvPr>
            <p:ph idx="1"/>
          </p:nvPr>
        </p:nvSpPr>
        <p:spPr/>
        <p:txBody>
          <a:bodyPr/>
          <a:lstStyle/>
          <a:p>
            <a:r>
              <a:rPr lang="zh-CN" altLang="en-US" b="1" dirty="0"/>
              <a:t>分布参数更新</a:t>
            </a:r>
            <a:endParaRPr lang="en-US" altLang="zh-CN" b="1" dirty="0"/>
          </a:p>
          <a:p>
            <a:pPr lvl="1"/>
            <a:r>
              <a:rPr lang="zh-CN" altLang="en-US" b="1" dirty="0"/>
              <a:t>协方差矩阵</a:t>
            </a:r>
          </a:p>
        </p:txBody>
      </p:sp>
      <p:sp>
        <p:nvSpPr>
          <p:cNvPr id="7" name="矩形 6">
            <a:extLst>
              <a:ext uri="{FF2B5EF4-FFF2-40B4-BE49-F238E27FC236}">
                <a16:creationId xmlns:a16="http://schemas.microsoft.com/office/drawing/2014/main" id="{70B37F8E-8E8A-4666-9E42-BB4BA251F796}"/>
              </a:ext>
            </a:extLst>
          </p:cNvPr>
          <p:cNvSpPr/>
          <p:nvPr/>
        </p:nvSpPr>
        <p:spPr>
          <a:xfrm>
            <a:off x="964473" y="5147574"/>
            <a:ext cx="10515599" cy="424732"/>
          </a:xfrm>
          <a:prstGeom prst="rect">
            <a:avLst/>
          </a:prstGeom>
        </p:spPr>
        <p:txBody>
          <a:bodyPr wrap="square">
            <a:spAutoFit/>
          </a:bodyPr>
          <a:lstStyle/>
          <a:p>
            <a:pPr lvl="1">
              <a:lnSpc>
                <a:spcPct val="90000"/>
              </a:lnSpc>
              <a:spcBef>
                <a:spcPts val="500"/>
              </a:spcBef>
            </a:pPr>
            <a:r>
              <a:rPr lang="zh-CN" altLang="en-US" sz="2400" b="1" dirty="0"/>
              <a:t>更新原理是增大沿成功搜索方向的方差，即增大沿这些方向采样的概率</a:t>
            </a:r>
          </a:p>
        </p:txBody>
      </p:sp>
      <p:pic>
        <p:nvPicPr>
          <p:cNvPr id="3" name="图片 2">
            <a:extLst>
              <a:ext uri="{FF2B5EF4-FFF2-40B4-BE49-F238E27FC236}">
                <a16:creationId xmlns:a16="http://schemas.microsoft.com/office/drawing/2014/main" id="{C90D7C50-5955-4346-BB03-902B5E4CC000}"/>
              </a:ext>
            </a:extLst>
          </p:cNvPr>
          <p:cNvPicPr>
            <a:picLocks noChangeAspect="1"/>
          </p:cNvPicPr>
          <p:nvPr/>
        </p:nvPicPr>
        <p:blipFill>
          <a:blip r:embed="rId2"/>
          <a:stretch>
            <a:fillRect/>
          </a:stretch>
        </p:blipFill>
        <p:spPr>
          <a:xfrm>
            <a:off x="1452154" y="2713128"/>
            <a:ext cx="10210800" cy="1971675"/>
          </a:xfrm>
          <a:prstGeom prst="rect">
            <a:avLst/>
          </a:prstGeom>
        </p:spPr>
      </p:pic>
    </p:spTree>
    <p:extLst>
      <p:ext uri="{BB962C8B-B14F-4D97-AF65-F5344CB8AC3E}">
        <p14:creationId xmlns:p14="http://schemas.microsoft.com/office/powerpoint/2010/main" val="3773384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0FD8-F568-441A-AD9A-9CDDC301CB8B}"/>
              </a:ext>
            </a:extLst>
          </p:cNvPr>
          <p:cNvSpPr>
            <a:spLocks noGrp="1"/>
          </p:cNvSpPr>
          <p:nvPr>
            <p:ph type="title"/>
          </p:nvPr>
        </p:nvSpPr>
        <p:spPr/>
        <p:txBody>
          <a:bodyPr/>
          <a:lstStyle/>
          <a:p>
            <a:r>
              <a:rPr lang="en-US" altLang="zh-CN" b="1" dirty="0"/>
              <a:t>CMA-ES </a:t>
            </a:r>
            <a:r>
              <a:rPr lang="zh-CN" altLang="en-US" b="1" dirty="0"/>
              <a:t>算法步骤</a:t>
            </a:r>
            <a:endParaRPr lang="zh-CN" altLang="en-US" dirty="0"/>
          </a:p>
        </p:txBody>
      </p:sp>
      <p:sp>
        <p:nvSpPr>
          <p:cNvPr id="10" name="内容占位符 9">
            <a:extLst>
              <a:ext uri="{FF2B5EF4-FFF2-40B4-BE49-F238E27FC236}">
                <a16:creationId xmlns:a16="http://schemas.microsoft.com/office/drawing/2014/main" id="{8FCE2D86-1DA8-4AAC-A49B-EAAEB3A728EF}"/>
              </a:ext>
            </a:extLst>
          </p:cNvPr>
          <p:cNvSpPr>
            <a:spLocks noGrp="1"/>
          </p:cNvSpPr>
          <p:nvPr>
            <p:ph idx="1"/>
          </p:nvPr>
        </p:nvSpPr>
        <p:spPr/>
        <p:txBody>
          <a:bodyPr/>
          <a:lstStyle/>
          <a:p>
            <a:r>
              <a:rPr lang="zh-CN" altLang="en-US" b="1" dirty="0"/>
              <a:t>分布参数更新</a:t>
            </a:r>
            <a:endParaRPr lang="en-US" altLang="zh-CN" b="1" dirty="0"/>
          </a:p>
          <a:p>
            <a:pPr lvl="1"/>
            <a:r>
              <a:rPr lang="zh-CN" altLang="en-US" b="1" dirty="0"/>
              <a:t>步长更新</a:t>
            </a:r>
          </a:p>
        </p:txBody>
      </p:sp>
      <p:pic>
        <p:nvPicPr>
          <p:cNvPr id="4" name="图片 3">
            <a:extLst>
              <a:ext uri="{FF2B5EF4-FFF2-40B4-BE49-F238E27FC236}">
                <a16:creationId xmlns:a16="http://schemas.microsoft.com/office/drawing/2014/main" id="{DD7EFBCF-FACE-4934-9408-DF41097EBD4B}"/>
              </a:ext>
            </a:extLst>
          </p:cNvPr>
          <p:cNvPicPr>
            <a:picLocks noChangeAspect="1"/>
          </p:cNvPicPr>
          <p:nvPr/>
        </p:nvPicPr>
        <p:blipFill>
          <a:blip r:embed="rId2"/>
          <a:stretch>
            <a:fillRect/>
          </a:stretch>
        </p:blipFill>
        <p:spPr>
          <a:xfrm>
            <a:off x="1003527" y="3204617"/>
            <a:ext cx="10620375" cy="2085975"/>
          </a:xfrm>
          <a:prstGeom prst="rect">
            <a:avLst/>
          </a:prstGeom>
        </p:spPr>
      </p:pic>
    </p:spTree>
    <p:extLst>
      <p:ext uri="{BB962C8B-B14F-4D97-AF65-F5344CB8AC3E}">
        <p14:creationId xmlns:p14="http://schemas.microsoft.com/office/powerpoint/2010/main" val="18026496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0FD8-F568-441A-AD9A-9CDDC301CB8B}"/>
              </a:ext>
            </a:extLst>
          </p:cNvPr>
          <p:cNvSpPr>
            <a:spLocks noGrp="1"/>
          </p:cNvSpPr>
          <p:nvPr>
            <p:ph type="title"/>
          </p:nvPr>
        </p:nvSpPr>
        <p:spPr/>
        <p:txBody>
          <a:bodyPr/>
          <a:lstStyle/>
          <a:p>
            <a:r>
              <a:rPr lang="en-US" altLang="zh-CN" b="1" dirty="0"/>
              <a:t>CMA-ES </a:t>
            </a:r>
            <a:r>
              <a:rPr lang="zh-CN" altLang="en-US" b="1" dirty="0"/>
              <a:t>搜索过程</a:t>
            </a:r>
            <a:endParaRPr lang="zh-CN" altLang="en-US" dirty="0"/>
          </a:p>
        </p:txBody>
      </p:sp>
      <p:pic>
        <p:nvPicPr>
          <p:cNvPr id="5" name="内容占位符 4">
            <a:extLst>
              <a:ext uri="{FF2B5EF4-FFF2-40B4-BE49-F238E27FC236}">
                <a16:creationId xmlns:a16="http://schemas.microsoft.com/office/drawing/2014/main" id="{B4F9E9C2-84C0-417D-BC63-EFDCA2058C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2190" y="1340180"/>
            <a:ext cx="8047619" cy="5331547"/>
          </a:xfrm>
        </p:spPr>
      </p:pic>
    </p:spTree>
    <p:extLst>
      <p:ext uri="{BB962C8B-B14F-4D97-AF65-F5344CB8AC3E}">
        <p14:creationId xmlns:p14="http://schemas.microsoft.com/office/powerpoint/2010/main" val="2248456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0FD8-F568-441A-AD9A-9CDDC301CB8B}"/>
              </a:ext>
            </a:extLst>
          </p:cNvPr>
          <p:cNvSpPr>
            <a:spLocks noGrp="1"/>
          </p:cNvSpPr>
          <p:nvPr>
            <p:ph type="title"/>
          </p:nvPr>
        </p:nvSpPr>
        <p:spPr/>
        <p:txBody>
          <a:bodyPr/>
          <a:lstStyle/>
          <a:p>
            <a:r>
              <a:rPr lang="en-US" altLang="zh-CN" b="1" dirty="0"/>
              <a:t>CMA-ES </a:t>
            </a:r>
            <a:r>
              <a:rPr lang="zh-CN" altLang="en-US" b="1" dirty="0"/>
              <a:t>算法的基本特点：</a:t>
            </a:r>
            <a:endParaRPr lang="zh-CN" altLang="en-US" dirty="0"/>
          </a:p>
        </p:txBody>
      </p:sp>
      <p:sp>
        <p:nvSpPr>
          <p:cNvPr id="8" name="内容占位符 7">
            <a:extLst>
              <a:ext uri="{FF2B5EF4-FFF2-40B4-BE49-F238E27FC236}">
                <a16:creationId xmlns:a16="http://schemas.microsoft.com/office/drawing/2014/main" id="{1D4D01AD-FE80-41C9-99DC-4632FD1AC8CE}"/>
              </a:ext>
            </a:extLst>
          </p:cNvPr>
          <p:cNvSpPr>
            <a:spLocks noGrp="1"/>
          </p:cNvSpPr>
          <p:nvPr>
            <p:ph idx="1"/>
          </p:nvPr>
        </p:nvSpPr>
        <p:spPr/>
        <p:txBody>
          <a:bodyPr/>
          <a:lstStyle/>
          <a:p>
            <a:r>
              <a:rPr lang="zh-CN" altLang="en-US" dirty="0"/>
              <a:t>无梯度优化，不使用梯度信息</a:t>
            </a:r>
            <a:endParaRPr lang="en-US" altLang="zh-CN" dirty="0"/>
          </a:p>
          <a:p>
            <a:endParaRPr lang="en-US" altLang="zh-CN" dirty="0"/>
          </a:p>
          <a:p>
            <a:r>
              <a:rPr lang="zh-CN" altLang="en-US" dirty="0"/>
              <a:t>局部搜索中无梯度算法通常比梯度算法慢</a:t>
            </a:r>
            <a:endParaRPr lang="en-US" altLang="zh-CN" dirty="0"/>
          </a:p>
          <a:p>
            <a:endParaRPr lang="en-US" altLang="zh-CN" dirty="0"/>
          </a:p>
          <a:p>
            <a:r>
              <a:rPr lang="zh-CN" altLang="en-US" dirty="0"/>
              <a:t>在复杂优化问题</a:t>
            </a:r>
            <a:r>
              <a:rPr lang="en-US" altLang="zh-CN" dirty="0"/>
              <a:t>non-separable, ill-conditioned, or rugged/multi-modal </a:t>
            </a:r>
            <a:r>
              <a:rPr lang="zh-CN" altLang="en-US" dirty="0"/>
              <a:t>上表现良好</a:t>
            </a:r>
          </a:p>
        </p:txBody>
      </p:sp>
    </p:spTree>
    <p:extLst>
      <p:ext uri="{BB962C8B-B14F-4D97-AF65-F5344CB8AC3E}">
        <p14:creationId xmlns:p14="http://schemas.microsoft.com/office/powerpoint/2010/main" val="11738029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D17F3-C4F0-4A03-A027-D56862992E0D}"/>
              </a:ext>
            </a:extLst>
          </p:cNvPr>
          <p:cNvSpPr>
            <a:spLocks noGrp="1"/>
          </p:cNvSpPr>
          <p:nvPr>
            <p:ph type="title"/>
          </p:nvPr>
        </p:nvSpPr>
        <p:spPr/>
        <p:txBody>
          <a:bodyPr/>
          <a:lstStyle/>
          <a:p>
            <a:r>
              <a:rPr lang="zh-CN" altLang="en-US" b="1" dirty="0"/>
              <a:t>自然进化策略</a:t>
            </a:r>
            <a:r>
              <a:rPr lang="en-US" altLang="zh-CN" b="1" dirty="0"/>
              <a:t>——NES</a:t>
            </a:r>
            <a:endParaRPr lang="zh-CN" altLang="en-US" dirty="0"/>
          </a:p>
        </p:txBody>
      </p:sp>
      <p:sp>
        <p:nvSpPr>
          <p:cNvPr id="3" name="内容占位符 2">
            <a:extLst>
              <a:ext uri="{FF2B5EF4-FFF2-40B4-BE49-F238E27FC236}">
                <a16:creationId xmlns:a16="http://schemas.microsoft.com/office/drawing/2014/main" id="{F10AA700-2686-4BC7-AEBF-0AA36DCDC6EB}"/>
              </a:ext>
            </a:extLst>
          </p:cNvPr>
          <p:cNvSpPr>
            <a:spLocks noGrp="1"/>
          </p:cNvSpPr>
          <p:nvPr>
            <p:ph idx="1"/>
          </p:nvPr>
        </p:nvSpPr>
        <p:spPr/>
        <p:txBody>
          <a:bodyPr/>
          <a:lstStyle/>
          <a:p>
            <a:r>
              <a:rPr lang="en-US" altLang="zh-CN" dirty="0"/>
              <a:t>NES</a:t>
            </a:r>
            <a:r>
              <a:rPr lang="zh-CN" altLang="en-US" dirty="0"/>
              <a:t>是</a:t>
            </a:r>
            <a:r>
              <a:rPr lang="en-US" altLang="zh-CN" dirty="0"/>
              <a:t>CMA-ES</a:t>
            </a:r>
            <a:r>
              <a:rPr lang="zh-CN" altLang="en-US" dirty="0"/>
              <a:t>的一种改进算法， 它使用自然梯度下降方法来更新正态分布中的参数</a:t>
            </a:r>
          </a:p>
        </p:txBody>
      </p:sp>
      <p:pic>
        <p:nvPicPr>
          <p:cNvPr id="4" name="图片 3">
            <a:extLst>
              <a:ext uri="{FF2B5EF4-FFF2-40B4-BE49-F238E27FC236}">
                <a16:creationId xmlns:a16="http://schemas.microsoft.com/office/drawing/2014/main" id="{8BC2CC30-E50F-459F-A966-56F8D30A5482}"/>
              </a:ext>
            </a:extLst>
          </p:cNvPr>
          <p:cNvPicPr>
            <a:picLocks noChangeAspect="1"/>
          </p:cNvPicPr>
          <p:nvPr/>
        </p:nvPicPr>
        <p:blipFill>
          <a:blip r:embed="rId2"/>
          <a:stretch>
            <a:fillRect/>
          </a:stretch>
        </p:blipFill>
        <p:spPr>
          <a:xfrm>
            <a:off x="704985" y="2657475"/>
            <a:ext cx="8848725" cy="4200525"/>
          </a:xfrm>
          <a:prstGeom prst="rect">
            <a:avLst/>
          </a:prstGeom>
        </p:spPr>
      </p:pic>
    </p:spTree>
    <p:extLst>
      <p:ext uri="{BB962C8B-B14F-4D97-AF65-F5344CB8AC3E}">
        <p14:creationId xmlns:p14="http://schemas.microsoft.com/office/powerpoint/2010/main" val="23146546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1159EE-02F8-441A-8233-8CFDDEA44975}"/>
              </a:ext>
            </a:extLst>
          </p:cNvPr>
          <p:cNvSpPr>
            <a:spLocks noGrp="1"/>
          </p:cNvSpPr>
          <p:nvPr>
            <p:ph type="title"/>
          </p:nvPr>
        </p:nvSpPr>
        <p:spPr/>
        <p:txBody>
          <a:bodyPr/>
          <a:lstStyle/>
          <a:p>
            <a:r>
              <a:rPr lang="en-US" altLang="zh-CN" b="1" dirty="0"/>
              <a:t>NES</a:t>
            </a:r>
            <a:r>
              <a:rPr lang="zh-CN" altLang="en-US" b="1" dirty="0"/>
              <a:t>算法原理</a:t>
            </a:r>
          </a:p>
        </p:txBody>
      </p:sp>
      <p:sp>
        <p:nvSpPr>
          <p:cNvPr id="3" name="内容占位符 2">
            <a:extLst>
              <a:ext uri="{FF2B5EF4-FFF2-40B4-BE49-F238E27FC236}">
                <a16:creationId xmlns:a16="http://schemas.microsoft.com/office/drawing/2014/main" id="{40470C48-48A6-4E08-8B9A-6E28663002D0}"/>
              </a:ext>
            </a:extLst>
          </p:cNvPr>
          <p:cNvSpPr>
            <a:spLocks noGrp="1"/>
          </p:cNvSpPr>
          <p:nvPr>
            <p:ph idx="1"/>
          </p:nvPr>
        </p:nvSpPr>
        <p:spPr>
          <a:xfrm>
            <a:off x="838200" y="1690688"/>
            <a:ext cx="10515600" cy="4351338"/>
          </a:xfrm>
        </p:spPr>
        <p:txBody>
          <a:bodyPr/>
          <a:lstStyle/>
          <a:p>
            <a:r>
              <a:rPr lang="zh-CN" altLang="en-US" dirty="0"/>
              <a:t>利用种群中所有个体的信息，无论是好是坏。这么做是为了估计出能够使整个种群在下一代朝着更好的方向发展的梯度信号。</a:t>
            </a:r>
            <a:endParaRPr lang="en-US" altLang="zh-CN" dirty="0"/>
          </a:p>
          <a:p>
            <a:pPr marL="0" indent="0">
              <a:buNone/>
            </a:pPr>
            <a:endParaRPr lang="en-US" altLang="zh-CN" dirty="0"/>
          </a:p>
          <a:p>
            <a:r>
              <a:rPr lang="zh-CN" altLang="en-US" dirty="0"/>
              <a:t>最大化抽取出的解的适应程度到的期望值，最大化抽样得到的解的期望适应程度，可以近似地被看作最大化整个种群的适应程度。</a:t>
            </a:r>
          </a:p>
        </p:txBody>
      </p:sp>
      <p:pic>
        <p:nvPicPr>
          <p:cNvPr id="4" name="图片 3">
            <a:extLst>
              <a:ext uri="{FF2B5EF4-FFF2-40B4-BE49-F238E27FC236}">
                <a16:creationId xmlns:a16="http://schemas.microsoft.com/office/drawing/2014/main" id="{D3EAB5A2-2CAF-444F-A602-5C38A15B4C67}"/>
              </a:ext>
            </a:extLst>
          </p:cNvPr>
          <p:cNvPicPr>
            <a:picLocks noChangeAspect="1"/>
          </p:cNvPicPr>
          <p:nvPr/>
        </p:nvPicPr>
        <p:blipFill>
          <a:blip r:embed="rId2"/>
          <a:stretch>
            <a:fillRect/>
          </a:stretch>
        </p:blipFill>
        <p:spPr>
          <a:xfrm>
            <a:off x="2462893" y="4746626"/>
            <a:ext cx="6134100" cy="1295400"/>
          </a:xfrm>
          <a:prstGeom prst="rect">
            <a:avLst/>
          </a:prstGeom>
        </p:spPr>
      </p:pic>
    </p:spTree>
    <p:extLst>
      <p:ext uri="{BB962C8B-B14F-4D97-AF65-F5344CB8AC3E}">
        <p14:creationId xmlns:p14="http://schemas.microsoft.com/office/powerpoint/2010/main" val="29987532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557505-9FD9-40BE-A047-CB28DC4E500B}"/>
              </a:ext>
            </a:extLst>
          </p:cNvPr>
          <p:cNvSpPr>
            <a:spLocks noGrp="1"/>
          </p:cNvSpPr>
          <p:nvPr>
            <p:ph type="title"/>
          </p:nvPr>
        </p:nvSpPr>
        <p:spPr/>
        <p:txBody>
          <a:bodyPr/>
          <a:lstStyle/>
          <a:p>
            <a:r>
              <a:rPr lang="en-US" altLang="zh-CN" b="1" dirty="0"/>
              <a:t>NES</a:t>
            </a:r>
            <a:r>
              <a:rPr lang="zh-CN" altLang="en-US" b="1" dirty="0"/>
              <a:t>与强化学习</a:t>
            </a:r>
          </a:p>
        </p:txBody>
      </p:sp>
      <p:sp>
        <p:nvSpPr>
          <p:cNvPr id="3" name="内容占位符 2">
            <a:extLst>
              <a:ext uri="{FF2B5EF4-FFF2-40B4-BE49-F238E27FC236}">
                <a16:creationId xmlns:a16="http://schemas.microsoft.com/office/drawing/2014/main" id="{046264C2-9757-4ACE-B751-227AADAF8CA6}"/>
              </a:ext>
            </a:extLst>
          </p:cNvPr>
          <p:cNvSpPr>
            <a:spLocks noGrp="1"/>
          </p:cNvSpPr>
          <p:nvPr>
            <p:ph idx="1"/>
          </p:nvPr>
        </p:nvSpPr>
        <p:spPr/>
        <p:txBody>
          <a:bodyPr>
            <a:normAutofit/>
          </a:bodyPr>
          <a:lstStyle/>
          <a:p>
            <a:r>
              <a:rPr lang="en-US" altLang="zh-CN" dirty="0"/>
              <a:t>NES </a:t>
            </a:r>
            <a:r>
              <a:rPr lang="zh-CN" altLang="en-US" dirty="0"/>
              <a:t>的方法和强化学习中 </a:t>
            </a:r>
            <a:r>
              <a:rPr lang="en-US" altLang="zh-CN" dirty="0"/>
              <a:t>Policy Gradient </a:t>
            </a:r>
            <a:r>
              <a:rPr lang="zh-CN" altLang="en-US" dirty="0"/>
              <a:t>的方法非常接近</a:t>
            </a:r>
            <a:r>
              <a:rPr lang="en-US" altLang="zh-CN" dirty="0"/>
              <a:t>. </a:t>
            </a:r>
          </a:p>
          <a:p>
            <a:endParaRPr lang="en-US" altLang="zh-CN" dirty="0"/>
          </a:p>
          <a:p>
            <a:endParaRPr lang="en-US" altLang="zh-CN" dirty="0"/>
          </a:p>
          <a:p>
            <a:r>
              <a:rPr lang="zh-CN" altLang="en-US" dirty="0"/>
              <a:t>不同</a:t>
            </a:r>
            <a:r>
              <a:rPr lang="en-US" altLang="zh-CN" dirty="0"/>
              <a:t>: </a:t>
            </a:r>
            <a:r>
              <a:rPr lang="zh-CN" altLang="en-US" dirty="0"/>
              <a:t>在行为的策略上</a:t>
            </a:r>
            <a:r>
              <a:rPr lang="en-US" altLang="zh-CN" dirty="0"/>
              <a:t>, PG </a:t>
            </a:r>
            <a:r>
              <a:rPr lang="zh-CN" altLang="en-US" dirty="0"/>
              <a:t>是扰动 </a:t>
            </a:r>
            <a:r>
              <a:rPr lang="en-US" altLang="zh-CN" dirty="0"/>
              <a:t>Action, </a:t>
            </a:r>
            <a:r>
              <a:rPr lang="zh-CN" altLang="en-US" dirty="0"/>
              <a:t>不同的 </a:t>
            </a:r>
            <a:r>
              <a:rPr lang="en-US" altLang="zh-CN" dirty="0"/>
              <a:t>action </a:t>
            </a:r>
            <a:r>
              <a:rPr lang="zh-CN" altLang="en-US" dirty="0"/>
              <a:t>带来不同的 </a:t>
            </a:r>
            <a:r>
              <a:rPr lang="en-US" altLang="zh-CN" dirty="0"/>
              <a:t>reward, </a:t>
            </a:r>
            <a:r>
              <a:rPr lang="zh-CN" altLang="en-US" dirty="0"/>
              <a:t>通过 </a:t>
            </a:r>
            <a:r>
              <a:rPr lang="en-US" altLang="zh-CN" dirty="0"/>
              <a:t>reward </a:t>
            </a:r>
            <a:r>
              <a:rPr lang="zh-CN" altLang="en-US" dirty="0"/>
              <a:t>大小对应上 </a:t>
            </a:r>
            <a:r>
              <a:rPr lang="en-US" altLang="zh-CN" dirty="0"/>
              <a:t>action </a:t>
            </a:r>
            <a:r>
              <a:rPr lang="zh-CN" altLang="en-US" dirty="0"/>
              <a:t>来计算 </a:t>
            </a:r>
            <a:r>
              <a:rPr lang="en-US" altLang="zh-CN" dirty="0"/>
              <a:t>gradient, </a:t>
            </a:r>
            <a:r>
              <a:rPr lang="zh-CN" altLang="en-US" dirty="0"/>
              <a:t>再反向传递 </a:t>
            </a:r>
            <a:r>
              <a:rPr lang="en-US" altLang="zh-CN" dirty="0"/>
              <a:t>gradient. </a:t>
            </a:r>
            <a:r>
              <a:rPr lang="zh-CN" altLang="en-US" dirty="0"/>
              <a:t>但是 </a:t>
            </a:r>
            <a:r>
              <a:rPr lang="en-US" altLang="zh-CN" dirty="0"/>
              <a:t>ES </a:t>
            </a:r>
            <a:r>
              <a:rPr lang="zh-CN" altLang="en-US" dirty="0"/>
              <a:t>是扰动 神经网络中的 </a:t>
            </a:r>
            <a:r>
              <a:rPr lang="en-US" altLang="zh-CN" dirty="0"/>
              <a:t>Parameters, </a:t>
            </a:r>
            <a:r>
              <a:rPr lang="zh-CN" altLang="en-US" dirty="0"/>
              <a:t>不同的 </a:t>
            </a:r>
            <a:r>
              <a:rPr lang="en-US" altLang="zh-CN" dirty="0"/>
              <a:t>parameters </a:t>
            </a:r>
            <a:r>
              <a:rPr lang="zh-CN" altLang="en-US" dirty="0"/>
              <a:t>带来不同的 </a:t>
            </a:r>
            <a:r>
              <a:rPr lang="en-US" altLang="zh-CN" dirty="0"/>
              <a:t>reward, </a:t>
            </a:r>
            <a:r>
              <a:rPr lang="zh-CN" altLang="en-US" dirty="0"/>
              <a:t>通过 </a:t>
            </a:r>
            <a:r>
              <a:rPr lang="en-US" altLang="zh-CN" dirty="0"/>
              <a:t>reward </a:t>
            </a:r>
            <a:r>
              <a:rPr lang="zh-CN" altLang="en-US" dirty="0"/>
              <a:t>大小对应上 </a:t>
            </a:r>
            <a:r>
              <a:rPr lang="en-US" altLang="zh-CN" dirty="0"/>
              <a:t>parameters </a:t>
            </a:r>
            <a:r>
              <a:rPr lang="zh-CN" altLang="en-US" dirty="0"/>
              <a:t>来按比例更新原始的 </a:t>
            </a:r>
            <a:r>
              <a:rPr lang="en-US" altLang="zh-CN" dirty="0"/>
              <a:t>parameters.</a:t>
            </a:r>
          </a:p>
        </p:txBody>
      </p:sp>
    </p:spTree>
    <p:extLst>
      <p:ext uri="{BB962C8B-B14F-4D97-AF65-F5344CB8AC3E}">
        <p14:creationId xmlns:p14="http://schemas.microsoft.com/office/powerpoint/2010/main" val="21288851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1372F-6811-4F72-8F8C-48BCCEBA9066}"/>
              </a:ext>
            </a:extLst>
          </p:cNvPr>
          <p:cNvSpPr>
            <a:spLocks noGrp="1"/>
          </p:cNvSpPr>
          <p:nvPr>
            <p:ph type="title"/>
          </p:nvPr>
        </p:nvSpPr>
        <p:spPr/>
        <p:txBody>
          <a:bodyPr/>
          <a:lstStyle/>
          <a:p>
            <a:r>
              <a:rPr lang="zh-CN" altLang="en-US" dirty="0"/>
              <a:t>演化策略</a:t>
            </a:r>
          </a:p>
        </p:txBody>
      </p:sp>
      <p:sp>
        <p:nvSpPr>
          <p:cNvPr id="3" name="内容占位符 2">
            <a:extLst>
              <a:ext uri="{FF2B5EF4-FFF2-40B4-BE49-F238E27FC236}">
                <a16:creationId xmlns:a16="http://schemas.microsoft.com/office/drawing/2014/main" id="{189AF653-67E2-489D-B248-954C1A43A75A}"/>
              </a:ext>
            </a:extLst>
          </p:cNvPr>
          <p:cNvSpPr>
            <a:spLocks noGrp="1"/>
          </p:cNvSpPr>
          <p:nvPr>
            <p:ph idx="1"/>
          </p:nvPr>
        </p:nvSpPr>
        <p:spPr/>
        <p:txBody>
          <a:bodyPr/>
          <a:lstStyle/>
          <a:p>
            <a:r>
              <a:rPr lang="zh-CN" altLang="en-US" dirty="0"/>
              <a:t>演化策略</a:t>
            </a:r>
            <a:r>
              <a:rPr lang="en-US" altLang="zh-CN" dirty="0"/>
              <a:t>(Evolutionary Strategy ,ES) </a:t>
            </a:r>
            <a:r>
              <a:rPr lang="zh-CN" altLang="en-US" dirty="0"/>
              <a:t>是最古老的演化算法之一，而且非常有效。它与遗传算法类似，但是它用实值参数代替二进制串</a:t>
            </a:r>
            <a:r>
              <a:rPr lang="en-US" altLang="zh-CN" dirty="0"/>
              <a:t>,</a:t>
            </a:r>
            <a:r>
              <a:rPr lang="zh-CN" altLang="en-US" dirty="0"/>
              <a:t>演化策略是</a:t>
            </a:r>
            <a:r>
              <a:rPr lang="en-US" altLang="zh-CN" dirty="0"/>
              <a:t>20</a:t>
            </a:r>
            <a:r>
              <a:rPr lang="zh-CN" altLang="en-US" dirty="0"/>
              <a:t>世纪</a:t>
            </a:r>
            <a:r>
              <a:rPr lang="en-US" altLang="zh-CN" dirty="0"/>
              <a:t>60</a:t>
            </a:r>
            <a:r>
              <a:rPr lang="zh-CN" altLang="en-US" dirty="0"/>
              <a:t>年代由柏林工业大学的</a:t>
            </a:r>
            <a:r>
              <a:rPr lang="en-US" altLang="zh-CN" dirty="0" err="1"/>
              <a:t>Rechenberg</a:t>
            </a:r>
            <a:r>
              <a:rPr lang="zh-CN" altLang="en-US" dirty="0"/>
              <a:t>和</a:t>
            </a:r>
            <a:r>
              <a:rPr lang="en-US" altLang="zh-CN" dirty="0" err="1"/>
              <a:t>Schwefel</a:t>
            </a:r>
            <a:r>
              <a:rPr lang="zh-CN" altLang="en-US" dirty="0"/>
              <a:t>提出来的（和遗传算法同时代提出）。</a:t>
            </a:r>
            <a:endParaRPr lang="en-US" altLang="zh-CN" dirty="0"/>
          </a:p>
          <a:p>
            <a:endParaRPr lang="en-US" altLang="zh-CN" dirty="0"/>
          </a:p>
          <a:p>
            <a:r>
              <a:rPr lang="zh-CN" altLang="en-US" dirty="0"/>
              <a:t>演化策略的设计之初是想用来解决流体力学问题，后来发展成为一种模仿生物进化的</a:t>
            </a:r>
            <a:r>
              <a:rPr lang="zh-CN" altLang="en-US" b="1" dirty="0"/>
              <a:t>求解参数优化问题的方法。</a:t>
            </a:r>
            <a:r>
              <a:rPr lang="zh-CN" altLang="en-US" dirty="0"/>
              <a:t>它总遵循</a:t>
            </a:r>
            <a:r>
              <a:rPr lang="zh-CN" altLang="en-US" b="1" dirty="0"/>
              <a:t>零均值、某一方差</a:t>
            </a:r>
            <a:r>
              <a:rPr lang="zh-CN" altLang="en-US" dirty="0"/>
              <a:t>的高斯分布的变化产生新的个体，然后保留好的个体。</a:t>
            </a:r>
          </a:p>
        </p:txBody>
      </p:sp>
    </p:spTree>
    <p:extLst>
      <p:ext uri="{BB962C8B-B14F-4D97-AF65-F5344CB8AC3E}">
        <p14:creationId xmlns:p14="http://schemas.microsoft.com/office/powerpoint/2010/main" val="11412352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4D655-110F-4DCA-8415-0F15223CE946}"/>
              </a:ext>
            </a:extLst>
          </p:cNvPr>
          <p:cNvSpPr>
            <a:spLocks noGrp="1"/>
          </p:cNvSpPr>
          <p:nvPr>
            <p:ph type="title"/>
          </p:nvPr>
        </p:nvSpPr>
        <p:spPr/>
        <p:txBody>
          <a:bodyPr/>
          <a:lstStyle/>
          <a:p>
            <a:r>
              <a:rPr lang="en-US" altLang="zh-CN" b="1" dirty="0"/>
              <a:t>Visualization</a:t>
            </a:r>
            <a:endParaRPr lang="zh-CN" altLang="en-US" b="1" dirty="0"/>
          </a:p>
        </p:txBody>
      </p:sp>
      <mc:AlternateContent xmlns:mc="http://schemas.openxmlformats.org/markup-compatibility/2006">
        <mc:Choice xmlns:a14="http://schemas.microsoft.com/office/drawing/2010/main" Requires="a14">
          <p:sp>
            <p:nvSpPr>
              <p:cNvPr id="3" name="内容占位符 2">
                <a:extLst>
                  <a:ext uri="{FF2B5EF4-FFF2-40B4-BE49-F238E27FC236}">
                    <a16:creationId xmlns:a16="http://schemas.microsoft.com/office/drawing/2014/main" id="{546B1650-AF19-4665-94D8-A5985E4BCB22}"/>
                  </a:ext>
                </a:extLst>
              </p:cNvPr>
              <p:cNvSpPr>
                <a:spLocks noGrp="1"/>
              </p:cNvSpPr>
              <p:nvPr>
                <p:ph idx="1"/>
              </p:nvPr>
            </p:nvSpPr>
            <p:spPr/>
            <p:txBody>
              <a:bodyPr/>
              <a:lstStyle/>
              <a:p>
                <a:r>
                  <a:rPr lang="zh-CN" altLang="en-US" dirty="0"/>
                  <a:t>优化的目标函数：</a:t>
                </a:r>
                <a14:m>
                  <m:oMath xmlns:m="http://schemas.openxmlformats.org/officeDocument/2006/math">
                    <m:r>
                      <a:rPr lang="en-US" altLang="zh-CN" b="0" i="1" dirty="0" smtClean="0">
                        <a:latin typeface="Cambria Math" panose="02040503050406030204" pitchFamily="18" charset="0"/>
                      </a:rPr>
                      <m:t>𝑙</m:t>
                    </m:r>
                    <m:r>
                      <a:rPr lang="en-US" altLang="zh-CN" b="0" i="1" dirty="0" smtClean="0">
                        <a:latin typeface="Cambria Math" panose="02040503050406030204" pitchFamily="18" charset="0"/>
                      </a:rPr>
                      <m:t>=</m:t>
                    </m:r>
                    <m:r>
                      <m:rPr>
                        <m:sty m:val="p"/>
                      </m:rPr>
                      <a:rPr lang="en-US" altLang="zh-CN" b="0" i="0" dirty="0" smtClean="0">
                        <a:latin typeface="Cambria Math" panose="02040503050406030204" pitchFamily="18" charset="0"/>
                      </a:rPr>
                      <m:t>min</m:t>
                    </m:r>
                    <m:r>
                      <a:rPr lang="en-US" altLang="zh-CN" b="0" i="1" dirty="0" smtClean="0">
                        <a:latin typeface="Cambria Math" panose="02040503050406030204" pitchFamily="18" charset="0"/>
                      </a:rPr>
                      <m:t>⁡(</m:t>
                    </m:r>
                    <m:sSubSup>
                      <m:sSubSupPr>
                        <m:ctrlPr>
                          <a:rPr lang="en-US" altLang="zh-CN" i="1" dirty="0" smtClean="0">
                            <a:latin typeface="Cambria Math" panose="02040503050406030204" pitchFamily="18" charset="0"/>
                          </a:rPr>
                        </m:ctrlPr>
                      </m:sSubSup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1</m:t>
                        </m:r>
                      </m:sub>
                      <m:sup>
                        <m:r>
                          <a:rPr lang="en-US" altLang="zh-CN" i="1" dirty="0" smtClean="0">
                            <a:latin typeface="Cambria Math" panose="02040503050406030204" pitchFamily="18" charset="0"/>
                          </a:rPr>
                          <m:t>2</m:t>
                        </m:r>
                      </m:sup>
                    </m:sSubSup>
                    <m:r>
                      <a:rPr lang="en-US" altLang="zh-CN" i="1" dirty="0" smtClean="0">
                        <a:latin typeface="Cambria Math" panose="02040503050406030204" pitchFamily="18" charset="0"/>
                      </a:rPr>
                      <m:t>+</m:t>
                    </m:r>
                    <m:sSubSup>
                      <m:sSubSupPr>
                        <m:ctrlPr>
                          <a:rPr lang="en-US" altLang="zh-CN" i="1" dirty="0" smtClean="0">
                            <a:latin typeface="Cambria Math" panose="02040503050406030204" pitchFamily="18" charset="0"/>
                          </a:rPr>
                        </m:ctrlPr>
                      </m:sSubSupPr>
                      <m:e>
                        <m:r>
                          <a:rPr lang="en-US" altLang="zh-CN" i="1" dirty="0" smtClean="0">
                            <a:latin typeface="Cambria Math" panose="02040503050406030204" pitchFamily="18" charset="0"/>
                          </a:rPr>
                          <m:t>𝑥</m:t>
                        </m:r>
                      </m:e>
                      <m:sub>
                        <m:r>
                          <a:rPr lang="en-US" altLang="zh-CN" i="1" dirty="0" smtClean="0">
                            <a:latin typeface="Cambria Math" panose="02040503050406030204" pitchFamily="18" charset="0"/>
                          </a:rPr>
                          <m:t>2</m:t>
                        </m:r>
                      </m:sub>
                      <m:sup>
                        <m:r>
                          <a:rPr lang="en-US" altLang="zh-CN" i="1" dirty="0" smtClean="0">
                            <a:latin typeface="Cambria Math" panose="02040503050406030204" pitchFamily="18" charset="0"/>
                          </a:rPr>
                          <m:t>2</m:t>
                        </m:r>
                      </m:sup>
                    </m:sSubSup>
                    <m:r>
                      <a:rPr lang="en-US" altLang="zh-CN" b="0" i="1" dirty="0" smtClean="0">
                        <a:latin typeface="Cambria Math" panose="02040503050406030204" pitchFamily="18" charset="0"/>
                      </a:rPr>
                      <m:t>)</m:t>
                    </m:r>
                  </m:oMath>
                </a14:m>
                <a:endParaRPr lang="en-US" altLang="zh-CN" dirty="0"/>
              </a:p>
              <a:p>
                <a:endParaRPr lang="en-US" altLang="zh-CN" dirty="0"/>
              </a:p>
              <a:p>
                <a:r>
                  <a:rPr lang="zh-CN" altLang="en-US" dirty="0"/>
                  <a:t>采样获得子代</a:t>
                </a:r>
                <a:endParaRPr lang="en-US" altLang="zh-CN" dirty="0"/>
              </a:p>
              <a:p>
                <a:r>
                  <a:rPr lang="zh-CN" altLang="en-US" dirty="0"/>
                  <a:t>计算子代的</a:t>
                </a:r>
                <a:r>
                  <a:rPr lang="en-US" altLang="zh-CN" dirty="0"/>
                  <a:t>fitness</a:t>
                </a:r>
              </a:p>
              <a:p>
                <a:r>
                  <a:rPr lang="zh-CN" altLang="en-US" dirty="0"/>
                  <a:t>使用</a:t>
                </a:r>
                <a:r>
                  <a:rPr lang="en-US" altLang="zh-CN" dirty="0"/>
                  <a:t>GD</a:t>
                </a:r>
                <a:r>
                  <a:rPr lang="zh-CN" altLang="en-US" dirty="0"/>
                  <a:t>更新正态分布的参数</a:t>
                </a:r>
                <a:endParaRPr lang="en-US" altLang="zh-CN" dirty="0"/>
              </a:p>
              <a:p>
                <a:r>
                  <a:rPr lang="zh-CN" altLang="en-US" dirty="0"/>
                  <a:t>迭代</a:t>
                </a:r>
                <a:r>
                  <a:rPr lang="en-US" altLang="zh-CN" dirty="0"/>
                  <a:t>100</a:t>
                </a:r>
                <a:r>
                  <a:rPr lang="zh-CN" altLang="en-US" dirty="0"/>
                  <a:t>次</a:t>
                </a:r>
                <a:endParaRPr lang="en-US" altLang="zh-CN" dirty="0"/>
              </a:p>
              <a:p>
                <a:pPr marL="0" indent="0">
                  <a:buNone/>
                </a:pPr>
                <a:endParaRPr lang="en-US" altLang="zh-CN" dirty="0"/>
              </a:p>
              <a:p>
                <a:pPr lvl="1"/>
                <a:endParaRPr lang="en-US" altLang="zh-CN" dirty="0"/>
              </a:p>
              <a:p>
                <a:pPr lvl="1"/>
                <a:endParaRPr lang="en-US" altLang="zh-CN" dirty="0"/>
              </a:p>
            </p:txBody>
          </p:sp>
        </mc:Choice>
        <mc:Fallback>
          <p:sp>
            <p:nvSpPr>
              <p:cNvPr id="3" name="内容占位符 2">
                <a:extLst>
                  <a:ext uri="{FF2B5EF4-FFF2-40B4-BE49-F238E27FC236}">
                    <a16:creationId xmlns:a16="http://schemas.microsoft.com/office/drawing/2014/main" id="{546B1650-AF19-4665-94D8-A5985E4BCB22}"/>
                  </a:ext>
                </a:extLst>
              </p:cNvPr>
              <p:cNvSpPr>
                <a:spLocks noGrp="1" noRot="1" noChangeAspect="1" noMove="1" noResize="1" noEditPoints="1" noAdjustHandles="1" noChangeArrowheads="1" noChangeShapeType="1" noTextEdit="1"/>
              </p:cNvSpPr>
              <p:nvPr>
                <p:ph idx="1"/>
              </p:nvPr>
            </p:nvSpPr>
            <p:spPr>
              <a:blipFill>
                <a:blip r:embed="rId2"/>
                <a:stretch>
                  <a:fillRect l="-1043" t="-294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234907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4D655-110F-4DCA-8415-0F15223CE946}"/>
              </a:ext>
            </a:extLst>
          </p:cNvPr>
          <p:cNvSpPr>
            <a:spLocks noGrp="1"/>
          </p:cNvSpPr>
          <p:nvPr>
            <p:ph type="title"/>
          </p:nvPr>
        </p:nvSpPr>
        <p:spPr/>
        <p:txBody>
          <a:bodyPr/>
          <a:lstStyle/>
          <a:p>
            <a:r>
              <a:rPr lang="en-US" altLang="zh-CN" b="1" dirty="0"/>
              <a:t>Visualization</a:t>
            </a:r>
            <a:endParaRPr lang="zh-CN" altLang="en-US" b="1" dirty="0"/>
          </a:p>
        </p:txBody>
      </p:sp>
      <p:sp>
        <p:nvSpPr>
          <p:cNvPr id="3" name="内容占位符 2">
            <a:extLst>
              <a:ext uri="{FF2B5EF4-FFF2-40B4-BE49-F238E27FC236}">
                <a16:creationId xmlns:a16="http://schemas.microsoft.com/office/drawing/2014/main" id="{546B1650-AF19-4665-94D8-A5985E4BCB22}"/>
              </a:ext>
            </a:extLst>
          </p:cNvPr>
          <p:cNvSpPr>
            <a:spLocks noGrp="1"/>
          </p:cNvSpPr>
          <p:nvPr>
            <p:ph idx="1"/>
          </p:nvPr>
        </p:nvSpPr>
        <p:spPr>
          <a:xfrm>
            <a:off x="838200" y="1564368"/>
            <a:ext cx="10515600" cy="4351338"/>
          </a:xfrm>
        </p:spPr>
        <p:txBody>
          <a:bodyPr/>
          <a:lstStyle/>
          <a:p>
            <a:r>
              <a:rPr lang="zh-CN" altLang="en-US" dirty="0"/>
              <a:t>第</a:t>
            </a:r>
            <a:r>
              <a:rPr lang="en-US" altLang="zh-CN" dirty="0"/>
              <a:t>1</a:t>
            </a:r>
            <a:r>
              <a:rPr lang="zh-CN" altLang="en-US" dirty="0"/>
              <a:t>次采样</a:t>
            </a:r>
            <a:endParaRPr lang="en-US" altLang="zh-CN" dirty="0"/>
          </a:p>
          <a:p>
            <a:pPr lvl="1"/>
            <a:endParaRPr lang="en-US" altLang="zh-CN" dirty="0"/>
          </a:p>
          <a:p>
            <a:pPr lvl="1"/>
            <a:endParaRPr lang="en-US" altLang="zh-CN" dirty="0"/>
          </a:p>
        </p:txBody>
      </p:sp>
      <p:pic>
        <p:nvPicPr>
          <p:cNvPr id="5" name="图片 4">
            <a:extLst>
              <a:ext uri="{FF2B5EF4-FFF2-40B4-BE49-F238E27FC236}">
                <a16:creationId xmlns:a16="http://schemas.microsoft.com/office/drawing/2014/main" id="{5DF4F347-D73E-4B90-B288-29B8516FC6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97822" y="1037135"/>
            <a:ext cx="7376166" cy="5532125"/>
          </a:xfrm>
          <a:prstGeom prst="rect">
            <a:avLst/>
          </a:prstGeom>
        </p:spPr>
      </p:pic>
    </p:spTree>
    <p:extLst>
      <p:ext uri="{BB962C8B-B14F-4D97-AF65-F5344CB8AC3E}">
        <p14:creationId xmlns:p14="http://schemas.microsoft.com/office/powerpoint/2010/main" val="10719526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4D655-110F-4DCA-8415-0F15223CE946}"/>
              </a:ext>
            </a:extLst>
          </p:cNvPr>
          <p:cNvSpPr>
            <a:spLocks noGrp="1"/>
          </p:cNvSpPr>
          <p:nvPr>
            <p:ph type="title"/>
          </p:nvPr>
        </p:nvSpPr>
        <p:spPr/>
        <p:txBody>
          <a:bodyPr/>
          <a:lstStyle/>
          <a:p>
            <a:r>
              <a:rPr lang="en-US" altLang="zh-CN" b="1" dirty="0"/>
              <a:t>Visualization</a:t>
            </a:r>
            <a:endParaRPr lang="zh-CN" altLang="en-US" b="1" dirty="0"/>
          </a:p>
        </p:txBody>
      </p:sp>
      <p:sp>
        <p:nvSpPr>
          <p:cNvPr id="3" name="内容占位符 2">
            <a:extLst>
              <a:ext uri="{FF2B5EF4-FFF2-40B4-BE49-F238E27FC236}">
                <a16:creationId xmlns:a16="http://schemas.microsoft.com/office/drawing/2014/main" id="{546B1650-AF19-4665-94D8-A5985E4BCB22}"/>
              </a:ext>
            </a:extLst>
          </p:cNvPr>
          <p:cNvSpPr>
            <a:spLocks noGrp="1"/>
          </p:cNvSpPr>
          <p:nvPr>
            <p:ph idx="1"/>
          </p:nvPr>
        </p:nvSpPr>
        <p:spPr>
          <a:xfrm>
            <a:off x="838200" y="1564368"/>
            <a:ext cx="10515600" cy="4351338"/>
          </a:xfrm>
        </p:spPr>
        <p:txBody>
          <a:bodyPr/>
          <a:lstStyle/>
          <a:p>
            <a:r>
              <a:rPr lang="zh-CN" altLang="en-US" dirty="0"/>
              <a:t>第</a:t>
            </a:r>
            <a:r>
              <a:rPr lang="en-US" altLang="zh-CN" dirty="0"/>
              <a:t>20</a:t>
            </a:r>
            <a:r>
              <a:rPr lang="zh-CN" altLang="en-US" dirty="0"/>
              <a:t>次采样</a:t>
            </a:r>
            <a:endParaRPr lang="en-US" altLang="zh-CN" dirty="0"/>
          </a:p>
          <a:p>
            <a:pPr lvl="1"/>
            <a:endParaRPr lang="en-US" altLang="zh-CN" dirty="0"/>
          </a:p>
          <a:p>
            <a:pPr lvl="1"/>
            <a:endParaRPr lang="en-US" altLang="zh-CN" dirty="0"/>
          </a:p>
        </p:txBody>
      </p:sp>
      <p:pic>
        <p:nvPicPr>
          <p:cNvPr id="7" name="图片 6">
            <a:extLst>
              <a:ext uri="{FF2B5EF4-FFF2-40B4-BE49-F238E27FC236}">
                <a16:creationId xmlns:a16="http://schemas.microsoft.com/office/drawing/2014/main" id="{CCF85863-22C8-4571-8F30-269C870E687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50372" y="1065255"/>
            <a:ext cx="7236827" cy="5427620"/>
          </a:xfrm>
          <a:prstGeom prst="rect">
            <a:avLst/>
          </a:prstGeom>
        </p:spPr>
      </p:pic>
    </p:spTree>
    <p:extLst>
      <p:ext uri="{BB962C8B-B14F-4D97-AF65-F5344CB8AC3E}">
        <p14:creationId xmlns:p14="http://schemas.microsoft.com/office/powerpoint/2010/main" val="248052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4D655-110F-4DCA-8415-0F15223CE946}"/>
              </a:ext>
            </a:extLst>
          </p:cNvPr>
          <p:cNvSpPr>
            <a:spLocks noGrp="1"/>
          </p:cNvSpPr>
          <p:nvPr>
            <p:ph type="title"/>
          </p:nvPr>
        </p:nvSpPr>
        <p:spPr/>
        <p:txBody>
          <a:bodyPr/>
          <a:lstStyle/>
          <a:p>
            <a:r>
              <a:rPr lang="en-US" altLang="zh-CN" b="1" dirty="0"/>
              <a:t>Visualization</a:t>
            </a:r>
            <a:endParaRPr lang="zh-CN" altLang="en-US" b="1" dirty="0"/>
          </a:p>
        </p:txBody>
      </p:sp>
      <p:sp>
        <p:nvSpPr>
          <p:cNvPr id="3" name="内容占位符 2">
            <a:extLst>
              <a:ext uri="{FF2B5EF4-FFF2-40B4-BE49-F238E27FC236}">
                <a16:creationId xmlns:a16="http://schemas.microsoft.com/office/drawing/2014/main" id="{546B1650-AF19-4665-94D8-A5985E4BCB22}"/>
              </a:ext>
            </a:extLst>
          </p:cNvPr>
          <p:cNvSpPr>
            <a:spLocks noGrp="1"/>
          </p:cNvSpPr>
          <p:nvPr>
            <p:ph idx="1"/>
          </p:nvPr>
        </p:nvSpPr>
        <p:spPr>
          <a:xfrm>
            <a:off x="838200" y="1564368"/>
            <a:ext cx="10515600" cy="4351338"/>
          </a:xfrm>
        </p:spPr>
        <p:txBody>
          <a:bodyPr/>
          <a:lstStyle/>
          <a:p>
            <a:r>
              <a:rPr lang="zh-CN" altLang="en-US" dirty="0"/>
              <a:t>第</a:t>
            </a:r>
            <a:r>
              <a:rPr lang="en-US" altLang="zh-CN" dirty="0"/>
              <a:t>100</a:t>
            </a:r>
            <a:r>
              <a:rPr lang="zh-CN" altLang="en-US" dirty="0"/>
              <a:t>次采样</a:t>
            </a:r>
            <a:endParaRPr lang="en-US" altLang="zh-CN" dirty="0"/>
          </a:p>
          <a:p>
            <a:pPr lvl="1"/>
            <a:endParaRPr lang="en-US" altLang="zh-CN" dirty="0"/>
          </a:p>
          <a:p>
            <a:pPr lvl="1"/>
            <a:endParaRPr lang="en-US" altLang="zh-CN" dirty="0"/>
          </a:p>
        </p:txBody>
      </p:sp>
      <p:pic>
        <p:nvPicPr>
          <p:cNvPr id="5" name="图片 4">
            <a:extLst>
              <a:ext uri="{FF2B5EF4-FFF2-40B4-BE49-F238E27FC236}">
                <a16:creationId xmlns:a16="http://schemas.microsoft.com/office/drawing/2014/main" id="{A9D06A01-D7F5-40E4-9526-5EA464976A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5639" y="720085"/>
            <a:ext cx="8183886" cy="6137915"/>
          </a:xfrm>
          <a:prstGeom prst="rect">
            <a:avLst/>
          </a:prstGeom>
        </p:spPr>
      </p:pic>
    </p:spTree>
    <p:extLst>
      <p:ext uri="{BB962C8B-B14F-4D97-AF65-F5344CB8AC3E}">
        <p14:creationId xmlns:p14="http://schemas.microsoft.com/office/powerpoint/2010/main" val="307629350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4D655-110F-4DCA-8415-0F15223CE946}"/>
              </a:ext>
            </a:extLst>
          </p:cNvPr>
          <p:cNvSpPr>
            <a:spLocks noGrp="1"/>
          </p:cNvSpPr>
          <p:nvPr>
            <p:ph type="title"/>
          </p:nvPr>
        </p:nvSpPr>
        <p:spPr/>
        <p:txBody>
          <a:bodyPr/>
          <a:lstStyle/>
          <a:p>
            <a:r>
              <a:rPr lang="en-US" altLang="zh-CN" b="1" dirty="0"/>
              <a:t>Visualization</a:t>
            </a:r>
            <a:endParaRPr lang="zh-CN" altLang="en-US" b="1" dirty="0"/>
          </a:p>
        </p:txBody>
      </p:sp>
      <p:sp>
        <p:nvSpPr>
          <p:cNvPr id="3" name="内容占位符 2">
            <a:extLst>
              <a:ext uri="{FF2B5EF4-FFF2-40B4-BE49-F238E27FC236}">
                <a16:creationId xmlns:a16="http://schemas.microsoft.com/office/drawing/2014/main" id="{546B1650-AF19-4665-94D8-A5985E4BCB22}"/>
              </a:ext>
            </a:extLst>
          </p:cNvPr>
          <p:cNvSpPr>
            <a:spLocks noGrp="1"/>
          </p:cNvSpPr>
          <p:nvPr>
            <p:ph idx="1"/>
          </p:nvPr>
        </p:nvSpPr>
        <p:spPr>
          <a:xfrm>
            <a:off x="838200" y="1564368"/>
            <a:ext cx="10515600" cy="4351338"/>
          </a:xfrm>
        </p:spPr>
        <p:txBody>
          <a:bodyPr/>
          <a:lstStyle/>
          <a:p>
            <a:pPr marL="457200" lvl="1" indent="0">
              <a:buNone/>
            </a:pPr>
            <a:endParaRPr lang="en-US" altLang="zh-CN" dirty="0"/>
          </a:p>
          <a:p>
            <a:pPr lvl="1"/>
            <a:endParaRPr lang="en-US" altLang="zh-CN" dirty="0"/>
          </a:p>
        </p:txBody>
      </p:sp>
      <p:pic>
        <p:nvPicPr>
          <p:cNvPr id="6" name="图片 5">
            <a:extLst>
              <a:ext uri="{FF2B5EF4-FFF2-40B4-BE49-F238E27FC236}">
                <a16:creationId xmlns:a16="http://schemas.microsoft.com/office/drawing/2014/main" id="{5004D216-9443-46AB-AEA9-B557FB5834E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66903" y="749346"/>
            <a:ext cx="6400801" cy="4800600"/>
          </a:xfrm>
          <a:prstGeom prst="rect">
            <a:avLst/>
          </a:prstGeom>
        </p:spPr>
      </p:pic>
      <p:sp>
        <p:nvSpPr>
          <p:cNvPr id="7" name="文本框 6">
            <a:extLst>
              <a:ext uri="{FF2B5EF4-FFF2-40B4-BE49-F238E27FC236}">
                <a16:creationId xmlns:a16="http://schemas.microsoft.com/office/drawing/2014/main" id="{2B1B452D-4F97-4731-A176-34F1EAF0F854}"/>
              </a:ext>
            </a:extLst>
          </p:cNvPr>
          <p:cNvSpPr txBox="1"/>
          <p:nvPr/>
        </p:nvSpPr>
        <p:spPr>
          <a:xfrm>
            <a:off x="6096000" y="5564835"/>
            <a:ext cx="3579223" cy="369332"/>
          </a:xfrm>
          <a:prstGeom prst="rect">
            <a:avLst/>
          </a:prstGeom>
          <a:noFill/>
        </p:spPr>
        <p:txBody>
          <a:bodyPr wrap="square" rtlCol="0">
            <a:spAutoFit/>
          </a:bodyPr>
          <a:lstStyle/>
          <a:p>
            <a:r>
              <a:rPr lang="en-US" altLang="zh-CN" dirty="0"/>
              <a:t>NES</a:t>
            </a:r>
            <a:r>
              <a:rPr lang="zh-CN" altLang="en-US" dirty="0"/>
              <a:t>算法迭代可视化</a:t>
            </a:r>
            <a:r>
              <a:rPr lang="en-US" altLang="zh-CN" dirty="0"/>
              <a:t>gif</a:t>
            </a:r>
            <a:endParaRPr lang="zh-CN" altLang="en-US" dirty="0"/>
          </a:p>
        </p:txBody>
      </p:sp>
    </p:spTree>
    <p:extLst>
      <p:ext uri="{BB962C8B-B14F-4D97-AF65-F5344CB8AC3E}">
        <p14:creationId xmlns:p14="http://schemas.microsoft.com/office/powerpoint/2010/main" val="114025552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46E817-3E47-460A-BA70-4321D333F07D}"/>
              </a:ext>
            </a:extLst>
          </p:cNvPr>
          <p:cNvSpPr>
            <a:spLocks noGrp="1"/>
          </p:cNvSpPr>
          <p:nvPr>
            <p:ph type="title"/>
          </p:nvPr>
        </p:nvSpPr>
        <p:spPr/>
        <p:txBody>
          <a:bodyPr/>
          <a:lstStyle/>
          <a:p>
            <a:r>
              <a:rPr lang="zh-CN" altLang="en-US" dirty="0"/>
              <a:t>参考文献</a:t>
            </a:r>
          </a:p>
        </p:txBody>
      </p:sp>
      <p:sp>
        <p:nvSpPr>
          <p:cNvPr id="3" name="内容占位符 2">
            <a:extLst>
              <a:ext uri="{FF2B5EF4-FFF2-40B4-BE49-F238E27FC236}">
                <a16:creationId xmlns:a16="http://schemas.microsoft.com/office/drawing/2014/main" id="{BC595C7C-F70B-4F3B-9952-CD8B37B3772A}"/>
              </a:ext>
            </a:extLst>
          </p:cNvPr>
          <p:cNvSpPr>
            <a:spLocks noGrp="1"/>
          </p:cNvSpPr>
          <p:nvPr>
            <p:ph idx="1"/>
          </p:nvPr>
        </p:nvSpPr>
        <p:spPr>
          <a:xfrm>
            <a:off x="838199" y="1825624"/>
            <a:ext cx="10691949" cy="4488089"/>
          </a:xfrm>
        </p:spPr>
        <p:txBody>
          <a:bodyPr>
            <a:normAutofit/>
          </a:bodyPr>
          <a:lstStyle/>
          <a:p>
            <a:r>
              <a:rPr lang="en-US" altLang="zh-CN" dirty="0"/>
              <a:t>Back, Thomas , F. Hoffmeister , and H. P. </a:t>
            </a:r>
            <a:r>
              <a:rPr lang="en-US" altLang="zh-CN" dirty="0" err="1"/>
              <a:t>Schwefel</a:t>
            </a:r>
            <a:r>
              <a:rPr lang="en-US" altLang="zh-CN" dirty="0"/>
              <a:t> . "A Survey of Evolution Strategies." International Conference on Genetic Algorithms 1991.</a:t>
            </a:r>
          </a:p>
          <a:p>
            <a:r>
              <a:rPr lang="en-US" altLang="zh-CN" dirty="0"/>
              <a:t>Hansen N . The CMA Evolution Strategy: A Tutorial[J]. 2005.</a:t>
            </a:r>
          </a:p>
          <a:p>
            <a:r>
              <a:rPr lang="en-US" altLang="zh-CN" dirty="0"/>
              <a:t>Auger A , Hansen N . Theory of evolution strategies: a new perspective[M]// Theory Of Randomized Search </a:t>
            </a:r>
            <a:r>
              <a:rPr lang="en-US" altLang="zh-CN" dirty="0" err="1"/>
              <a:t>Heuristics:Foundations</a:t>
            </a:r>
            <a:r>
              <a:rPr lang="en-US" altLang="zh-CN" dirty="0"/>
              <a:t> and Recent Developments. 2012.</a:t>
            </a:r>
          </a:p>
          <a:p>
            <a:r>
              <a:rPr lang="en-US" altLang="zh-CN" dirty="0" err="1"/>
              <a:t>Schaul</a:t>
            </a:r>
            <a:r>
              <a:rPr lang="en-US" altLang="zh-CN" dirty="0"/>
              <a:t>, Tom , et al. "Natural evolution strategies." </a:t>
            </a:r>
            <a:r>
              <a:rPr lang="en-US" altLang="zh-CN" i="1" dirty="0"/>
              <a:t>Journal of Machine Learning Research</a:t>
            </a:r>
            <a:r>
              <a:rPr lang="en-US" altLang="zh-CN" dirty="0"/>
              <a:t> 15.1(2014):949-980.</a:t>
            </a:r>
            <a:br>
              <a:rPr lang="en-US" altLang="zh-CN" dirty="0"/>
            </a:br>
            <a:endParaRPr lang="en-US" altLang="zh-CN" dirty="0"/>
          </a:p>
          <a:p>
            <a:endParaRPr lang="en-US" altLang="zh-CN" dirty="0"/>
          </a:p>
        </p:txBody>
      </p:sp>
    </p:spTree>
    <p:extLst>
      <p:ext uri="{BB962C8B-B14F-4D97-AF65-F5344CB8AC3E}">
        <p14:creationId xmlns:p14="http://schemas.microsoft.com/office/powerpoint/2010/main" val="25365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1372F-6811-4F72-8F8C-48BCCEBA9066}"/>
              </a:ext>
            </a:extLst>
          </p:cNvPr>
          <p:cNvSpPr>
            <a:spLocks noGrp="1"/>
          </p:cNvSpPr>
          <p:nvPr>
            <p:ph type="title"/>
          </p:nvPr>
        </p:nvSpPr>
        <p:spPr/>
        <p:txBody>
          <a:bodyPr/>
          <a:lstStyle/>
          <a:p>
            <a:r>
              <a:rPr lang="zh-CN" altLang="en-US" dirty="0"/>
              <a:t>演化策略的过程</a:t>
            </a:r>
          </a:p>
        </p:txBody>
      </p:sp>
      <p:sp>
        <p:nvSpPr>
          <p:cNvPr id="3" name="内容占位符 2">
            <a:extLst>
              <a:ext uri="{FF2B5EF4-FFF2-40B4-BE49-F238E27FC236}">
                <a16:creationId xmlns:a16="http://schemas.microsoft.com/office/drawing/2014/main" id="{189AF653-67E2-489D-B248-954C1A43A75A}"/>
              </a:ext>
            </a:extLst>
          </p:cNvPr>
          <p:cNvSpPr>
            <a:spLocks noGrp="1"/>
          </p:cNvSpPr>
          <p:nvPr>
            <p:ph idx="1"/>
          </p:nvPr>
        </p:nvSpPr>
        <p:spPr>
          <a:xfrm>
            <a:off x="838200" y="1616619"/>
            <a:ext cx="10515600" cy="4351338"/>
          </a:xfrm>
        </p:spPr>
        <p:txBody>
          <a:bodyPr>
            <a:normAutofit/>
          </a:bodyPr>
          <a:lstStyle/>
          <a:p>
            <a:r>
              <a:rPr lang="zh-CN" altLang="en-US" sz="2600" dirty="0"/>
              <a:t>问题为寻找实值</a:t>
            </a:r>
            <a:r>
              <a:rPr lang="en-US" altLang="zh-CN" sz="2600" dirty="0"/>
              <a:t>n</a:t>
            </a:r>
            <a:r>
              <a:rPr lang="zh-CN" altLang="en-US" sz="2600" dirty="0"/>
              <a:t>维矢量</a:t>
            </a:r>
            <a:r>
              <a:rPr lang="en-US" altLang="zh-CN" sz="2600" dirty="0"/>
              <a:t>x</a:t>
            </a:r>
            <a:r>
              <a:rPr lang="zh-CN" altLang="en-US" sz="2600" dirty="0"/>
              <a:t>，使得函数</a:t>
            </a:r>
            <a:r>
              <a:rPr lang="en-US" altLang="zh-CN" sz="2600" dirty="0"/>
              <a:t>F(x)</a:t>
            </a:r>
            <a:r>
              <a:rPr lang="zh-CN" altLang="en-US" sz="2600" dirty="0"/>
              <a:t>取极值（</a:t>
            </a:r>
            <a:r>
              <a:rPr lang="zh-CN" altLang="en-US" sz="2600" b="1" dirty="0"/>
              <a:t>确定问题</a:t>
            </a:r>
            <a:r>
              <a:rPr lang="zh-CN" altLang="en-US" sz="2600" dirty="0"/>
              <a:t>）</a:t>
            </a:r>
            <a:endParaRPr lang="en-US" altLang="zh-CN" sz="2600" dirty="0"/>
          </a:p>
          <a:p>
            <a:r>
              <a:rPr lang="zh-CN" altLang="en-US" sz="2600" dirty="0"/>
              <a:t>初始化：从各维的可行范围内随机选取亲本</a:t>
            </a:r>
            <a:r>
              <a:rPr lang="en-US" altLang="zh-CN" sz="2600" dirty="0"/>
              <a:t>xi</a:t>
            </a:r>
            <a:r>
              <a:rPr lang="zh-CN" altLang="en-US" sz="2600" dirty="0"/>
              <a:t>，</a:t>
            </a:r>
            <a:r>
              <a:rPr lang="en-US" altLang="zh-CN" sz="2600" dirty="0" err="1"/>
              <a:t>i</a:t>
            </a:r>
            <a:r>
              <a:rPr lang="zh-CN" altLang="en-US" sz="2600" dirty="0"/>
              <a:t>＝</a:t>
            </a:r>
            <a:r>
              <a:rPr lang="en-US" altLang="zh-CN" sz="2600" dirty="0"/>
              <a:t>1</a:t>
            </a:r>
            <a:r>
              <a:rPr lang="zh-CN" altLang="en-US" sz="2600" dirty="0"/>
              <a:t>，</a:t>
            </a:r>
            <a:r>
              <a:rPr lang="en-US" altLang="zh-CN" sz="2600" dirty="0"/>
              <a:t>…</a:t>
            </a:r>
            <a:r>
              <a:rPr lang="zh-CN" altLang="en-US" sz="2600" dirty="0"/>
              <a:t>，</a:t>
            </a:r>
            <a:r>
              <a:rPr lang="en-US" altLang="zh-CN" sz="2600" dirty="0"/>
              <a:t>p</a:t>
            </a:r>
            <a:r>
              <a:rPr lang="zh-CN" altLang="en-US" sz="2600" dirty="0"/>
              <a:t>的初始值。初始试验的分布一般是均匀分布。（</a:t>
            </a:r>
            <a:r>
              <a:rPr lang="zh-CN" altLang="en-US" sz="2600" b="1" dirty="0"/>
              <a:t>初始化种群</a:t>
            </a:r>
            <a:r>
              <a:rPr lang="zh-CN" altLang="en-US" sz="2600" dirty="0"/>
              <a:t>）</a:t>
            </a:r>
          </a:p>
          <a:p>
            <a:r>
              <a:rPr lang="zh-CN" altLang="en-US" sz="2600" dirty="0"/>
              <a:t>进化：对两个个体进行</a:t>
            </a:r>
            <a:r>
              <a:rPr lang="zh-CN" altLang="en-US" sz="2600" b="1" dirty="0"/>
              <a:t>交叉重组</a:t>
            </a:r>
            <a:r>
              <a:rPr lang="zh-CN" altLang="en-US" sz="2600" dirty="0"/>
              <a:t>；通过对于</a:t>
            </a:r>
            <a:r>
              <a:rPr lang="en-US" altLang="zh-CN" sz="2600" dirty="0"/>
              <a:t>x</a:t>
            </a:r>
            <a:r>
              <a:rPr lang="zh-CN" altLang="en-US" sz="2600" dirty="0"/>
              <a:t>的每个分量</a:t>
            </a:r>
            <a:r>
              <a:rPr lang="zh-CN" altLang="en-US" sz="2600" b="1" dirty="0"/>
              <a:t>增加零均值和预先选定的标准差的高斯随机变量</a:t>
            </a:r>
            <a:r>
              <a:rPr lang="zh-CN" altLang="en-US" sz="2600" dirty="0"/>
              <a:t>，从每个亲本</a:t>
            </a:r>
            <a:r>
              <a:rPr lang="en-US" altLang="zh-CN" sz="2600" dirty="0"/>
              <a:t>xi</a:t>
            </a:r>
            <a:r>
              <a:rPr lang="zh-CN" altLang="en-US" sz="2600" dirty="0"/>
              <a:t>产生子代</a:t>
            </a:r>
            <a:r>
              <a:rPr lang="en-US" altLang="zh-CN" sz="2600" dirty="0" err="1"/>
              <a:t>x’i</a:t>
            </a:r>
            <a:r>
              <a:rPr lang="zh-CN" altLang="en-US" sz="2600" dirty="0"/>
              <a:t>。（</a:t>
            </a:r>
            <a:r>
              <a:rPr lang="zh-CN" altLang="en-US" sz="2600" b="1" dirty="0"/>
              <a:t>交叉、变异</a:t>
            </a:r>
            <a:r>
              <a:rPr lang="zh-CN" altLang="en-US" sz="2600" dirty="0"/>
              <a:t>）</a:t>
            </a:r>
          </a:p>
          <a:p>
            <a:r>
              <a:rPr lang="zh-CN" altLang="en-US" sz="2600" dirty="0"/>
              <a:t>选择：通过将误差</a:t>
            </a:r>
            <a:r>
              <a:rPr lang="en-US" altLang="zh-CN" sz="2600" dirty="0"/>
              <a:t>F(xi)</a:t>
            </a:r>
            <a:r>
              <a:rPr lang="zh-CN" altLang="en-US" sz="2600" dirty="0"/>
              <a:t>和</a:t>
            </a:r>
            <a:r>
              <a:rPr lang="en-US" altLang="zh-CN" sz="2600" dirty="0"/>
              <a:t>F(</a:t>
            </a:r>
            <a:r>
              <a:rPr lang="en-US" altLang="zh-CN" sz="2600" dirty="0" err="1"/>
              <a:t>x’i</a:t>
            </a:r>
            <a:r>
              <a:rPr lang="en-US" altLang="zh-CN" sz="2600" dirty="0"/>
              <a:t>)</a:t>
            </a:r>
            <a:r>
              <a:rPr lang="zh-CN" altLang="en-US" sz="2600" dirty="0"/>
              <a:t>，</a:t>
            </a:r>
            <a:r>
              <a:rPr lang="en-US" altLang="zh-CN" sz="2600" dirty="0" err="1"/>
              <a:t>i</a:t>
            </a:r>
            <a:r>
              <a:rPr lang="zh-CN" altLang="en-US" sz="2600" dirty="0"/>
              <a:t>＝</a:t>
            </a:r>
            <a:r>
              <a:rPr lang="en-US" altLang="zh-CN" sz="2600" dirty="0"/>
              <a:t>1</a:t>
            </a:r>
            <a:r>
              <a:rPr lang="zh-CN" altLang="en-US" sz="2600" dirty="0"/>
              <a:t>，</a:t>
            </a:r>
            <a:r>
              <a:rPr lang="en-US" altLang="zh-CN" sz="2600" dirty="0"/>
              <a:t>…</a:t>
            </a:r>
            <a:r>
              <a:rPr lang="zh-CN" altLang="en-US" sz="2600" dirty="0"/>
              <a:t>，</a:t>
            </a:r>
            <a:r>
              <a:rPr lang="en-US" altLang="zh-CN" sz="2600" dirty="0"/>
              <a:t>p </a:t>
            </a:r>
            <a:r>
              <a:rPr lang="zh-CN" altLang="en-US" sz="2600" b="1" dirty="0"/>
              <a:t>进行排序</a:t>
            </a:r>
            <a:r>
              <a:rPr lang="zh-CN" altLang="en-US" sz="2600" dirty="0"/>
              <a:t>，选择并决定哪些矢量保留。具有最小误差的</a:t>
            </a:r>
            <a:r>
              <a:rPr lang="en-US" altLang="zh-CN" sz="2600" dirty="0"/>
              <a:t>p</a:t>
            </a:r>
            <a:r>
              <a:rPr lang="zh-CN" altLang="en-US" sz="2600" dirty="0"/>
              <a:t>个矢量变成下一代的新亲本。（</a:t>
            </a:r>
            <a:r>
              <a:rPr lang="zh-CN" altLang="en-US" sz="2600" b="1" dirty="0"/>
              <a:t>把父亲和儿子放在一起用适应度排序，保留好的</a:t>
            </a:r>
            <a:r>
              <a:rPr lang="zh-CN" altLang="en-US" sz="2600" dirty="0"/>
              <a:t>）。</a:t>
            </a:r>
          </a:p>
          <a:p>
            <a:r>
              <a:rPr lang="zh-CN" altLang="en-US" sz="2600" dirty="0"/>
              <a:t>重复进化和选择直到达到收敛</a:t>
            </a:r>
          </a:p>
          <a:p>
            <a:endParaRPr lang="zh-CN" altLang="en-US" dirty="0"/>
          </a:p>
          <a:p>
            <a:endParaRPr lang="zh-CN" altLang="en-US" dirty="0"/>
          </a:p>
        </p:txBody>
      </p:sp>
    </p:spTree>
    <p:extLst>
      <p:ext uri="{BB962C8B-B14F-4D97-AF65-F5344CB8AC3E}">
        <p14:creationId xmlns:p14="http://schemas.microsoft.com/office/powerpoint/2010/main" val="36489137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1372F-6811-4F72-8F8C-48BCCEBA9066}"/>
              </a:ext>
            </a:extLst>
          </p:cNvPr>
          <p:cNvSpPr>
            <a:spLocks noGrp="1"/>
          </p:cNvSpPr>
          <p:nvPr>
            <p:ph type="title"/>
          </p:nvPr>
        </p:nvSpPr>
        <p:spPr/>
        <p:txBody>
          <a:bodyPr/>
          <a:lstStyle/>
          <a:p>
            <a:r>
              <a:rPr lang="zh-CN" altLang="en-US" dirty="0"/>
              <a:t>演化策略的关键步骤</a:t>
            </a:r>
          </a:p>
        </p:txBody>
      </p:sp>
      <p:sp>
        <p:nvSpPr>
          <p:cNvPr id="3" name="内容占位符 2">
            <a:extLst>
              <a:ext uri="{FF2B5EF4-FFF2-40B4-BE49-F238E27FC236}">
                <a16:creationId xmlns:a16="http://schemas.microsoft.com/office/drawing/2014/main" id="{189AF653-67E2-489D-B248-954C1A43A75A}"/>
              </a:ext>
            </a:extLst>
          </p:cNvPr>
          <p:cNvSpPr>
            <a:spLocks noGrp="1"/>
          </p:cNvSpPr>
          <p:nvPr>
            <p:ph idx="1"/>
          </p:nvPr>
        </p:nvSpPr>
        <p:spPr>
          <a:xfrm>
            <a:off x="838200" y="1616619"/>
            <a:ext cx="10515600" cy="5141232"/>
          </a:xfrm>
        </p:spPr>
        <p:txBody>
          <a:bodyPr>
            <a:normAutofit/>
          </a:bodyPr>
          <a:lstStyle/>
          <a:p>
            <a:pPr marL="0" indent="0">
              <a:buNone/>
            </a:pPr>
            <a:r>
              <a:rPr lang="zh-CN" altLang="en-US" b="1" dirty="0"/>
              <a:t>（</a:t>
            </a:r>
            <a:r>
              <a:rPr lang="en-US" altLang="zh-CN" b="1" dirty="0"/>
              <a:t>1</a:t>
            </a:r>
            <a:r>
              <a:rPr lang="zh-CN" altLang="en-US" b="1" dirty="0"/>
              <a:t>）交叉：</a:t>
            </a:r>
            <a:r>
              <a:rPr lang="zh-CN" altLang="en-US" dirty="0"/>
              <a:t>和遗传算法一样，交叉就是交换两个个体的基因，主要有三种方式：</a:t>
            </a:r>
            <a:endParaRPr lang="en-US" altLang="zh-CN" dirty="0"/>
          </a:p>
          <a:p>
            <a:pPr lvl="1"/>
            <a:r>
              <a:rPr lang="zh-CN" altLang="en-US" b="1" dirty="0"/>
              <a:t>离散重组</a:t>
            </a:r>
            <a:r>
              <a:rPr lang="zh-CN" altLang="en-US" dirty="0"/>
              <a:t>。先随机选择两个父代个体，然后将</a:t>
            </a:r>
            <a:r>
              <a:rPr lang="zh-CN" altLang="en-US" b="1" dirty="0"/>
              <a:t>其分量进行随机交换</a:t>
            </a:r>
            <a:r>
              <a:rPr lang="zh-CN" altLang="en-US" dirty="0"/>
              <a:t>，构成子代新个体的各个分量。</a:t>
            </a:r>
            <a:endParaRPr lang="en-US" altLang="zh-CN" dirty="0"/>
          </a:p>
          <a:p>
            <a:pPr lvl="1"/>
            <a:endParaRPr lang="zh-CN" altLang="en-US" dirty="0"/>
          </a:p>
          <a:p>
            <a:pPr lvl="1"/>
            <a:r>
              <a:rPr lang="zh-CN" altLang="en-US" b="1" dirty="0"/>
              <a:t>中值重组</a:t>
            </a:r>
            <a:r>
              <a:rPr lang="zh-CN" altLang="en-US" dirty="0"/>
              <a:t>。这种重组方式也是先随机选择两个父代个体，然后将父代个体</a:t>
            </a:r>
            <a:r>
              <a:rPr lang="zh-CN" altLang="en-US" b="1" dirty="0"/>
              <a:t>各分量的平均值</a:t>
            </a:r>
            <a:r>
              <a:rPr lang="zh-CN" altLang="en-US" dirty="0"/>
              <a:t>作为子代新个体的分量。</a:t>
            </a:r>
            <a:endParaRPr lang="en-US" altLang="zh-CN" dirty="0"/>
          </a:p>
          <a:p>
            <a:pPr lvl="1"/>
            <a:endParaRPr lang="en-US" altLang="zh-CN" dirty="0"/>
          </a:p>
          <a:p>
            <a:pPr lvl="1"/>
            <a:r>
              <a:rPr lang="zh-CN" altLang="en-US" b="1" dirty="0"/>
              <a:t>混杂重组</a:t>
            </a:r>
            <a:r>
              <a:rPr lang="zh-CN" altLang="en-US" dirty="0"/>
              <a:t>。这种重组方式的特点在于父代个体的选择上。混杂重组时先随机选择一个固定的父代个体，然后针对子代个体每个分量再从父代群体中随机选择第二个父代个体。也就是说，第二个父代个体是经常变化的。至于父代两个个体的组合方式，既可以采用离散方式，也可以来用中值方式，甚至可以把中值重组中的</a:t>
            </a:r>
            <a:r>
              <a:rPr lang="en-US" altLang="zh-CN" dirty="0"/>
              <a:t>1/2</a:t>
            </a:r>
            <a:r>
              <a:rPr lang="zh-CN" altLang="en-US" dirty="0"/>
              <a:t>改为</a:t>
            </a:r>
            <a:r>
              <a:rPr lang="en-US" altLang="zh-CN" dirty="0"/>
              <a:t>[0,1]</a:t>
            </a:r>
            <a:r>
              <a:rPr lang="zh-CN" altLang="en-US" dirty="0"/>
              <a:t>之间的任一权值。</a:t>
            </a:r>
          </a:p>
          <a:p>
            <a:endParaRPr lang="zh-CN" altLang="en-US" dirty="0"/>
          </a:p>
        </p:txBody>
      </p:sp>
    </p:spTree>
    <p:extLst>
      <p:ext uri="{BB962C8B-B14F-4D97-AF65-F5344CB8AC3E}">
        <p14:creationId xmlns:p14="http://schemas.microsoft.com/office/powerpoint/2010/main" val="2902938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91372F-6811-4F72-8F8C-48BCCEBA9066}"/>
              </a:ext>
            </a:extLst>
          </p:cNvPr>
          <p:cNvSpPr>
            <a:spLocks noGrp="1"/>
          </p:cNvSpPr>
          <p:nvPr>
            <p:ph type="title"/>
          </p:nvPr>
        </p:nvSpPr>
        <p:spPr/>
        <p:txBody>
          <a:bodyPr/>
          <a:lstStyle/>
          <a:p>
            <a:r>
              <a:rPr lang="zh-CN" altLang="en-US" dirty="0"/>
              <a:t>演化策略的关键步骤</a:t>
            </a:r>
          </a:p>
        </p:txBody>
      </p:sp>
      <p:sp>
        <p:nvSpPr>
          <p:cNvPr id="3" name="内容占位符 2">
            <a:extLst>
              <a:ext uri="{FF2B5EF4-FFF2-40B4-BE49-F238E27FC236}">
                <a16:creationId xmlns:a16="http://schemas.microsoft.com/office/drawing/2014/main" id="{189AF653-67E2-489D-B248-954C1A43A75A}"/>
              </a:ext>
            </a:extLst>
          </p:cNvPr>
          <p:cNvSpPr>
            <a:spLocks noGrp="1"/>
          </p:cNvSpPr>
          <p:nvPr>
            <p:ph idx="1"/>
          </p:nvPr>
        </p:nvSpPr>
        <p:spPr>
          <a:xfrm>
            <a:off x="838200" y="1616618"/>
            <a:ext cx="10515600" cy="5028021"/>
          </a:xfrm>
        </p:spPr>
        <p:txBody>
          <a:bodyPr>
            <a:normAutofit fontScale="92500" lnSpcReduction="10000"/>
          </a:bodyPr>
          <a:lstStyle/>
          <a:p>
            <a:pPr marL="0" indent="0">
              <a:buNone/>
            </a:pPr>
            <a:r>
              <a:rPr lang="zh-CN" altLang="en-US" b="1" dirty="0"/>
              <a:t>（</a:t>
            </a:r>
            <a:r>
              <a:rPr lang="en-US" altLang="zh-CN" b="1" dirty="0"/>
              <a:t>2</a:t>
            </a:r>
            <a:r>
              <a:rPr lang="zh-CN" altLang="en-US" b="1" dirty="0"/>
              <a:t>）变异：</a:t>
            </a:r>
            <a:r>
              <a:rPr lang="zh-CN" altLang="en-US" dirty="0"/>
              <a:t> 变异比较简单，就是在每个分量上面加上</a:t>
            </a:r>
            <a:r>
              <a:rPr lang="zh-CN" altLang="en-US" b="1" dirty="0"/>
              <a:t>零均值、某一方差</a:t>
            </a:r>
            <a:r>
              <a:rPr lang="zh-CN" altLang="en-US" dirty="0"/>
              <a:t>的高斯分布的变化产生新的个体。这个某一方差就是变异程度。</a:t>
            </a:r>
            <a:endParaRPr lang="en-US" altLang="zh-CN" dirty="0"/>
          </a:p>
          <a:p>
            <a:pPr marL="0" indent="0">
              <a:buNone/>
            </a:pPr>
            <a:endParaRPr lang="en-US" altLang="zh-CN" dirty="0"/>
          </a:p>
          <a:p>
            <a:pPr marL="0" indent="0">
              <a:buNone/>
            </a:pPr>
            <a:r>
              <a:rPr lang="zh-CN" altLang="en-US" b="1" dirty="0"/>
              <a:t>（</a:t>
            </a:r>
            <a:r>
              <a:rPr lang="en-US" altLang="zh-CN" b="1" dirty="0"/>
              <a:t>3</a:t>
            </a:r>
            <a:r>
              <a:rPr lang="zh-CN" altLang="en-US" b="1" dirty="0"/>
              <a:t>）变异程度：</a:t>
            </a:r>
            <a:r>
              <a:rPr lang="zh-CN" altLang="en-US" dirty="0"/>
              <a:t>变异程度并不是一直不变化的，算法开始的时候变异程度比较大，当接近收敛后，变异程度会开始减小。</a:t>
            </a:r>
            <a:endParaRPr lang="en-US" altLang="zh-CN" dirty="0"/>
          </a:p>
          <a:p>
            <a:pPr marL="0" indent="0">
              <a:buNone/>
            </a:pPr>
            <a:endParaRPr lang="en-US" altLang="zh-CN" dirty="0"/>
          </a:p>
          <a:p>
            <a:pPr marL="0" indent="0">
              <a:buNone/>
            </a:pPr>
            <a:r>
              <a:rPr lang="zh-CN" altLang="en-US" b="1" dirty="0"/>
              <a:t>（</a:t>
            </a:r>
            <a:r>
              <a:rPr lang="en-US" altLang="zh-CN" b="1" dirty="0"/>
              <a:t>4</a:t>
            </a:r>
            <a:r>
              <a:rPr lang="zh-CN" altLang="en-US" b="1" dirty="0"/>
              <a:t>）选择：</a:t>
            </a:r>
            <a:r>
              <a:rPr lang="zh-CN" altLang="en-US" dirty="0"/>
              <a:t>进化策略的选择有两种：</a:t>
            </a:r>
            <a:r>
              <a:rPr lang="en-US" altLang="zh-CN" b="1" dirty="0"/>
              <a:t>(</a:t>
            </a:r>
            <a:r>
              <a:rPr lang="en-US" altLang="zh-CN" b="1" dirty="0" err="1"/>
              <a:t>μ+λ</a:t>
            </a:r>
            <a:r>
              <a:rPr lang="en-US" altLang="zh-CN" b="1" dirty="0"/>
              <a:t>)</a:t>
            </a:r>
            <a:r>
              <a:rPr lang="zh-CN" altLang="en-US" b="1" dirty="0"/>
              <a:t>选择</a:t>
            </a:r>
            <a:r>
              <a:rPr lang="zh-CN" altLang="en-US" dirty="0"/>
              <a:t>是从</a:t>
            </a:r>
            <a:r>
              <a:rPr lang="en-US" altLang="zh-CN" dirty="0"/>
              <a:t>μ</a:t>
            </a:r>
            <a:r>
              <a:rPr lang="zh-CN" altLang="en-US" dirty="0"/>
              <a:t>个父代个体及</a:t>
            </a:r>
            <a:r>
              <a:rPr lang="en-US" altLang="zh-CN" dirty="0"/>
              <a:t>λ</a:t>
            </a:r>
            <a:r>
              <a:rPr lang="zh-CN" altLang="en-US" dirty="0"/>
              <a:t>个子代新个体中确定性地择优选出</a:t>
            </a:r>
            <a:r>
              <a:rPr lang="en-US" altLang="zh-CN" dirty="0"/>
              <a:t>μ</a:t>
            </a:r>
            <a:r>
              <a:rPr lang="zh-CN" altLang="en-US" dirty="0"/>
              <a:t>个个体组成下一代新群体；</a:t>
            </a:r>
            <a:r>
              <a:rPr lang="en-US" altLang="zh-CN" b="1" dirty="0"/>
              <a:t>(μ, λ)</a:t>
            </a:r>
            <a:r>
              <a:rPr lang="zh-CN" altLang="en-US" b="1" dirty="0"/>
              <a:t>选择</a:t>
            </a:r>
            <a:r>
              <a:rPr lang="zh-CN" altLang="en-US" dirty="0"/>
              <a:t>是从</a:t>
            </a:r>
            <a:r>
              <a:rPr lang="en-US" altLang="zh-CN" dirty="0"/>
              <a:t>λ</a:t>
            </a:r>
            <a:r>
              <a:rPr lang="zh-CN" altLang="en-US" dirty="0"/>
              <a:t>个子代新个体中确定性地择优桃选</a:t>
            </a:r>
            <a:r>
              <a:rPr lang="en-US" altLang="zh-CN" dirty="0"/>
              <a:t>μ</a:t>
            </a:r>
            <a:r>
              <a:rPr lang="zh-CN" altLang="en-US" dirty="0"/>
              <a:t>个个体</a:t>
            </a:r>
            <a:r>
              <a:rPr lang="en-US" altLang="zh-CN" dirty="0"/>
              <a:t>(</a:t>
            </a:r>
            <a:r>
              <a:rPr lang="zh-CN" altLang="en-US" dirty="0"/>
              <a:t>要求</a:t>
            </a:r>
            <a:r>
              <a:rPr lang="en-US" altLang="zh-CN" dirty="0"/>
              <a:t>λ</a:t>
            </a:r>
            <a:r>
              <a:rPr lang="zh-CN" altLang="en-US" dirty="0"/>
              <a:t>＞</a:t>
            </a:r>
            <a:r>
              <a:rPr lang="en-US" altLang="zh-CN" dirty="0"/>
              <a:t>μ)</a:t>
            </a:r>
            <a:r>
              <a:rPr lang="zh-CN" altLang="en-US" dirty="0"/>
              <a:t>组成下一代群体，每个个体只存活一代，随即被新个体顶替。</a:t>
            </a:r>
            <a:endParaRPr lang="en-US" altLang="zh-CN" dirty="0"/>
          </a:p>
          <a:p>
            <a:pPr marL="0" indent="0">
              <a:buNone/>
            </a:pPr>
            <a:endParaRPr lang="en-US" altLang="zh-CN" b="1" dirty="0"/>
          </a:p>
          <a:p>
            <a:pPr marL="0" indent="0">
              <a:buNone/>
            </a:pPr>
            <a:r>
              <a:rPr lang="en-US" altLang="zh-CN" b="1" dirty="0"/>
              <a:t>	</a:t>
            </a:r>
            <a:endParaRPr lang="zh-CN" altLang="en-US" dirty="0"/>
          </a:p>
          <a:p>
            <a:endParaRPr lang="zh-CN" altLang="en-US" dirty="0"/>
          </a:p>
        </p:txBody>
      </p:sp>
    </p:spTree>
    <p:extLst>
      <p:ext uri="{BB962C8B-B14F-4D97-AF65-F5344CB8AC3E}">
        <p14:creationId xmlns:p14="http://schemas.microsoft.com/office/powerpoint/2010/main" val="843509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0FD8-F568-441A-AD9A-9CDDC301CB8B}"/>
              </a:ext>
            </a:extLst>
          </p:cNvPr>
          <p:cNvSpPr>
            <a:spLocks noGrp="1"/>
          </p:cNvSpPr>
          <p:nvPr>
            <p:ph type="title"/>
          </p:nvPr>
        </p:nvSpPr>
        <p:spPr/>
        <p:txBody>
          <a:bodyPr/>
          <a:lstStyle/>
          <a:p>
            <a:r>
              <a:rPr lang="en-US" altLang="zh-CN" b="1" dirty="0"/>
              <a:t>CMA Evolution Strategy</a:t>
            </a:r>
            <a:endParaRPr lang="zh-CN" altLang="en-US" dirty="0"/>
          </a:p>
        </p:txBody>
      </p:sp>
      <p:sp>
        <p:nvSpPr>
          <p:cNvPr id="3" name="内容占位符 2">
            <a:extLst>
              <a:ext uri="{FF2B5EF4-FFF2-40B4-BE49-F238E27FC236}">
                <a16:creationId xmlns:a16="http://schemas.microsoft.com/office/drawing/2014/main" id="{57393FDF-4692-49DD-ADED-43DE8FB9FD37}"/>
              </a:ext>
            </a:extLst>
          </p:cNvPr>
          <p:cNvSpPr>
            <a:spLocks noGrp="1"/>
          </p:cNvSpPr>
          <p:nvPr>
            <p:ph idx="1"/>
          </p:nvPr>
        </p:nvSpPr>
        <p:spPr/>
        <p:txBody>
          <a:bodyPr>
            <a:normAutofit/>
          </a:bodyPr>
          <a:lstStyle/>
          <a:p>
            <a:r>
              <a:rPr lang="en-US" altLang="zh-CN" dirty="0"/>
              <a:t>CMA</a:t>
            </a:r>
            <a:r>
              <a:rPr lang="zh-CN" altLang="en-US" dirty="0"/>
              <a:t>是一种随机的，不需要计算梯度的数值优化算法。主要用来解决非线性、非凸的优化问题，是最有名，应用最多，性能最好的进化策略算法之一，在中等规模的复杂优化问题上具有很好的效果，是黑箱优化算法中最好的方法之一。</a:t>
            </a:r>
            <a:endParaRPr lang="en-US" altLang="zh-CN" dirty="0"/>
          </a:p>
          <a:p>
            <a:endParaRPr lang="en-US" altLang="zh-CN" dirty="0"/>
          </a:p>
          <a:p>
            <a:r>
              <a:rPr lang="zh-CN" altLang="en-US" dirty="0"/>
              <a:t>黑箱随机优化：考虑一个黑箱搜索情景，想要最小化代价函数，目标是寻找一个或者多个点</a:t>
            </a:r>
            <a:r>
              <a:rPr lang="en-US" altLang="zh-CN" dirty="0"/>
              <a:t>x,</a:t>
            </a:r>
            <a:r>
              <a:rPr lang="zh-CN" altLang="en-US" dirty="0"/>
              <a:t>使得函数</a:t>
            </a:r>
            <a:r>
              <a:rPr lang="en-US" altLang="zh-CN" dirty="0"/>
              <a:t>f(x)</a:t>
            </a:r>
            <a:r>
              <a:rPr lang="zh-CN" altLang="en-US" dirty="0"/>
              <a:t>尽可能的小。而黑箱搜索，所能提供的信息只有函数</a:t>
            </a:r>
            <a:r>
              <a:rPr lang="en-US" altLang="zh-CN" dirty="0"/>
              <a:t>f(x),</a:t>
            </a:r>
            <a:r>
              <a:rPr lang="zh-CN" altLang="en-US" dirty="0"/>
              <a:t>搜索点可以自由的选择。但是同时意味着大的搜索信息量。</a:t>
            </a:r>
            <a:endParaRPr lang="en-US" altLang="zh-CN" dirty="0"/>
          </a:p>
        </p:txBody>
      </p:sp>
    </p:spTree>
    <p:extLst>
      <p:ext uri="{BB962C8B-B14F-4D97-AF65-F5344CB8AC3E}">
        <p14:creationId xmlns:p14="http://schemas.microsoft.com/office/powerpoint/2010/main" val="28949881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0FD8-F568-441A-AD9A-9CDDC301CB8B}"/>
              </a:ext>
            </a:extLst>
          </p:cNvPr>
          <p:cNvSpPr>
            <a:spLocks noGrp="1"/>
          </p:cNvSpPr>
          <p:nvPr>
            <p:ph type="title"/>
          </p:nvPr>
        </p:nvSpPr>
        <p:spPr/>
        <p:txBody>
          <a:bodyPr/>
          <a:lstStyle/>
          <a:p>
            <a:r>
              <a:rPr lang="zh-CN" altLang="en-US" b="1" dirty="0"/>
              <a:t>黑箱随机优化流程</a:t>
            </a:r>
            <a:endParaRPr lang="zh-CN" altLang="en-US" dirty="0"/>
          </a:p>
        </p:txBody>
      </p:sp>
      <p:pic>
        <p:nvPicPr>
          <p:cNvPr id="4" name="内容占位符 3">
            <a:extLst>
              <a:ext uri="{FF2B5EF4-FFF2-40B4-BE49-F238E27FC236}">
                <a16:creationId xmlns:a16="http://schemas.microsoft.com/office/drawing/2014/main" id="{1B591078-6523-4D07-ADC9-108D975EDE14}"/>
              </a:ext>
            </a:extLst>
          </p:cNvPr>
          <p:cNvPicPr>
            <a:picLocks noGrp="1" noChangeAspect="1"/>
          </p:cNvPicPr>
          <p:nvPr>
            <p:ph idx="1"/>
          </p:nvPr>
        </p:nvPicPr>
        <p:blipFill>
          <a:blip r:embed="rId2"/>
          <a:stretch>
            <a:fillRect/>
          </a:stretch>
        </p:blipFill>
        <p:spPr>
          <a:xfrm>
            <a:off x="838200" y="1902471"/>
            <a:ext cx="10229790" cy="3636181"/>
          </a:xfrm>
          <a:prstGeom prst="rect">
            <a:avLst/>
          </a:prstGeom>
        </p:spPr>
      </p:pic>
    </p:spTree>
    <p:extLst>
      <p:ext uri="{BB962C8B-B14F-4D97-AF65-F5344CB8AC3E}">
        <p14:creationId xmlns:p14="http://schemas.microsoft.com/office/powerpoint/2010/main" val="989828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0FD8-F568-441A-AD9A-9CDDC301CB8B}"/>
              </a:ext>
            </a:extLst>
          </p:cNvPr>
          <p:cNvSpPr>
            <a:spLocks noGrp="1"/>
          </p:cNvSpPr>
          <p:nvPr>
            <p:ph type="title"/>
          </p:nvPr>
        </p:nvSpPr>
        <p:spPr/>
        <p:txBody>
          <a:bodyPr/>
          <a:lstStyle/>
          <a:p>
            <a:r>
              <a:rPr lang="en-US" altLang="zh-CN" b="1" dirty="0"/>
              <a:t>CMA-ES </a:t>
            </a:r>
            <a:r>
              <a:rPr lang="zh-CN" altLang="en-US" b="1" dirty="0"/>
              <a:t>算法步骤</a:t>
            </a:r>
            <a:endParaRPr lang="zh-CN" altLang="en-US" dirty="0"/>
          </a:p>
        </p:txBody>
      </p:sp>
      <p:pic>
        <p:nvPicPr>
          <p:cNvPr id="5" name="内容占位符 4">
            <a:extLst>
              <a:ext uri="{FF2B5EF4-FFF2-40B4-BE49-F238E27FC236}">
                <a16:creationId xmlns:a16="http://schemas.microsoft.com/office/drawing/2014/main" id="{2F374216-B3DB-43F7-903B-6FD98AED7E32}"/>
              </a:ext>
            </a:extLst>
          </p:cNvPr>
          <p:cNvPicPr>
            <a:picLocks noGrp="1" noChangeAspect="1"/>
          </p:cNvPicPr>
          <p:nvPr>
            <p:ph idx="1"/>
          </p:nvPr>
        </p:nvPicPr>
        <p:blipFill>
          <a:blip r:embed="rId2"/>
          <a:stretch>
            <a:fillRect/>
          </a:stretch>
        </p:blipFill>
        <p:spPr>
          <a:xfrm>
            <a:off x="702264" y="1832860"/>
            <a:ext cx="10334625" cy="4267200"/>
          </a:xfrm>
          <a:prstGeom prst="rect">
            <a:avLst/>
          </a:prstGeom>
        </p:spPr>
      </p:pic>
    </p:spTree>
    <p:extLst>
      <p:ext uri="{BB962C8B-B14F-4D97-AF65-F5344CB8AC3E}">
        <p14:creationId xmlns:p14="http://schemas.microsoft.com/office/powerpoint/2010/main" val="8659883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0FD8-F568-441A-AD9A-9CDDC301CB8B}"/>
              </a:ext>
            </a:extLst>
          </p:cNvPr>
          <p:cNvSpPr>
            <a:spLocks noGrp="1"/>
          </p:cNvSpPr>
          <p:nvPr>
            <p:ph type="title"/>
          </p:nvPr>
        </p:nvSpPr>
        <p:spPr/>
        <p:txBody>
          <a:bodyPr/>
          <a:lstStyle/>
          <a:p>
            <a:r>
              <a:rPr lang="en-US" altLang="zh-CN" b="1" dirty="0"/>
              <a:t>CMA-ES </a:t>
            </a:r>
            <a:r>
              <a:rPr lang="zh-CN" altLang="en-US" b="1" dirty="0"/>
              <a:t>算法步骤</a:t>
            </a:r>
            <a:endParaRPr lang="zh-CN" altLang="en-US" dirty="0"/>
          </a:p>
        </p:txBody>
      </p:sp>
      <p:sp>
        <p:nvSpPr>
          <p:cNvPr id="10" name="内容占位符 9">
            <a:extLst>
              <a:ext uri="{FF2B5EF4-FFF2-40B4-BE49-F238E27FC236}">
                <a16:creationId xmlns:a16="http://schemas.microsoft.com/office/drawing/2014/main" id="{8FCE2D86-1DA8-4AAC-A49B-EAAEB3A728EF}"/>
              </a:ext>
            </a:extLst>
          </p:cNvPr>
          <p:cNvSpPr>
            <a:spLocks noGrp="1"/>
          </p:cNvSpPr>
          <p:nvPr>
            <p:ph idx="1"/>
          </p:nvPr>
        </p:nvSpPr>
        <p:spPr/>
        <p:txBody>
          <a:bodyPr/>
          <a:lstStyle/>
          <a:p>
            <a:r>
              <a:rPr lang="zh-CN" altLang="en-US" b="1" dirty="0"/>
              <a:t>采样产生新解</a:t>
            </a:r>
            <a:endParaRPr lang="zh-CN" altLang="en-US" dirty="0"/>
          </a:p>
        </p:txBody>
      </p:sp>
      <p:pic>
        <p:nvPicPr>
          <p:cNvPr id="11" name="图片 10">
            <a:extLst>
              <a:ext uri="{FF2B5EF4-FFF2-40B4-BE49-F238E27FC236}">
                <a16:creationId xmlns:a16="http://schemas.microsoft.com/office/drawing/2014/main" id="{7DD0A438-A438-4A56-AD8B-A92F1C27290E}"/>
              </a:ext>
            </a:extLst>
          </p:cNvPr>
          <p:cNvPicPr>
            <a:picLocks noChangeAspect="1"/>
          </p:cNvPicPr>
          <p:nvPr/>
        </p:nvPicPr>
        <p:blipFill>
          <a:blip r:embed="rId2"/>
          <a:stretch>
            <a:fillRect/>
          </a:stretch>
        </p:blipFill>
        <p:spPr>
          <a:xfrm>
            <a:off x="838200" y="2460036"/>
            <a:ext cx="9934575" cy="3638550"/>
          </a:xfrm>
          <a:prstGeom prst="rect">
            <a:avLst/>
          </a:prstGeom>
        </p:spPr>
      </p:pic>
    </p:spTree>
    <p:extLst>
      <p:ext uri="{BB962C8B-B14F-4D97-AF65-F5344CB8AC3E}">
        <p14:creationId xmlns:p14="http://schemas.microsoft.com/office/powerpoint/2010/main" val="16878934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932</TotalTime>
  <Words>998</Words>
  <Application>Microsoft Office PowerPoint</Application>
  <PresentationFormat>宽屏</PresentationFormat>
  <Paragraphs>90</Paragraphs>
  <Slides>25</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25</vt:i4>
      </vt:variant>
    </vt:vector>
  </HeadingPairs>
  <TitlesOfParts>
    <vt:vector size="30" baseType="lpstr">
      <vt:lpstr>Arial</vt:lpstr>
      <vt:lpstr>Calibri</vt:lpstr>
      <vt:lpstr>Calibri Light</vt:lpstr>
      <vt:lpstr>Cambria Math</vt:lpstr>
      <vt:lpstr>Office Theme</vt:lpstr>
      <vt:lpstr>演化策略</vt:lpstr>
      <vt:lpstr>演化策略</vt:lpstr>
      <vt:lpstr>演化策略的过程</vt:lpstr>
      <vt:lpstr>演化策略的关键步骤</vt:lpstr>
      <vt:lpstr>演化策略的关键步骤</vt:lpstr>
      <vt:lpstr>CMA Evolution Strategy</vt:lpstr>
      <vt:lpstr>黑箱随机优化流程</vt:lpstr>
      <vt:lpstr>CMA-ES 算法步骤</vt:lpstr>
      <vt:lpstr>CMA-ES 算法步骤</vt:lpstr>
      <vt:lpstr>CMA-ES 算法步骤</vt:lpstr>
      <vt:lpstr>CMA-ES 算法步骤</vt:lpstr>
      <vt:lpstr>CMA-ES 算法步骤</vt:lpstr>
      <vt:lpstr>CMA-ES 算法步骤</vt:lpstr>
      <vt:lpstr>CMA-ES 算法步骤</vt:lpstr>
      <vt:lpstr>CMA-ES 搜索过程</vt:lpstr>
      <vt:lpstr>CMA-ES 算法的基本特点：</vt:lpstr>
      <vt:lpstr>自然进化策略——NES</vt:lpstr>
      <vt:lpstr>NES算法原理</vt:lpstr>
      <vt:lpstr>NES与强化学习</vt:lpstr>
      <vt:lpstr>Visualization</vt:lpstr>
      <vt:lpstr>Visualization</vt:lpstr>
      <vt:lpstr>Visualization</vt:lpstr>
      <vt:lpstr>Visualization</vt:lpstr>
      <vt:lpstr>Visualization</vt:lpstr>
      <vt:lpstr>参考文献</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WPS Presentation</dc:title>
  <dc:creator>Lutao</dc:creator>
  <cp:lastModifiedBy>涛 卢</cp:lastModifiedBy>
  <cp:revision>26</cp:revision>
  <dcterms:created xsi:type="dcterms:W3CDTF">2019-03-12T03:48:12Z</dcterms:created>
  <dcterms:modified xsi:type="dcterms:W3CDTF">2019-03-27T12:25:37Z</dcterms:modified>
</cp:coreProperties>
</file>